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Inter" panose="020B0604020202020204" charset="0"/>
      <p:regular r:id="rId8"/>
    </p:embeddedFont>
    <p:embeddedFont>
      <p:font typeface="Inter Bold" panose="020B0604020202020204" charset="0"/>
      <p:regular r:id="rId9"/>
    </p:embeddedFont>
    <p:embeddedFont>
      <p:font typeface="Inter Medium" panose="020B0604020202020204" charset="0"/>
      <p:regular r:id="rId10"/>
    </p:embeddedFont>
    <p:embeddedFont>
      <p:font typeface="Inter Semi-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sistant Librarian" userId="35254c3fc28be1b0" providerId="LiveId" clId="{F5AA248A-1464-42E0-A29E-BD5500CF4537}"/>
    <pc:docChg chg="custSel modSld">
      <pc:chgData name="Assistant Librarian" userId="35254c3fc28be1b0" providerId="LiveId" clId="{F5AA248A-1464-42E0-A29E-BD5500CF4537}" dt="2026-03-09T20:36:07.790" v="14" actId="20577"/>
      <pc:docMkLst>
        <pc:docMk/>
      </pc:docMkLst>
      <pc:sldChg chg="modSp mod">
        <pc:chgData name="Assistant Librarian" userId="35254c3fc28be1b0" providerId="LiveId" clId="{F5AA248A-1464-42E0-A29E-BD5500CF4537}" dt="2026-03-09T20:36:07.790" v="14" actId="20577"/>
        <pc:sldMkLst>
          <pc:docMk/>
          <pc:sldMk cId="0" sldId="257"/>
        </pc:sldMkLst>
        <pc:spChg chg="mod">
          <ac:chgData name="Assistant Librarian" userId="35254c3fc28be1b0" providerId="LiveId" clId="{F5AA248A-1464-42E0-A29E-BD5500CF4537}" dt="2026-03-09T20:36:07.790" v="14" actId="20577"/>
          <ac:spMkLst>
            <pc:docMk/>
            <pc:sldMk cId="0" sldId="257"/>
            <ac:spMk id="16" creationId="{00000000-0000-0000-0000-000000000000}"/>
          </ac:spMkLst>
        </pc:spChg>
      </pc:sldChg>
      <pc:sldChg chg="modSp mod">
        <pc:chgData name="Assistant Librarian" userId="35254c3fc28be1b0" providerId="LiveId" clId="{F5AA248A-1464-42E0-A29E-BD5500CF4537}" dt="2026-03-09T20:34:26.940" v="9" actId="207"/>
        <pc:sldMkLst>
          <pc:docMk/>
          <pc:sldMk cId="0" sldId="259"/>
        </pc:sldMkLst>
        <pc:graphicFrameChg chg="modGraphic">
          <ac:chgData name="Assistant Librarian" userId="35254c3fc28be1b0" providerId="LiveId" clId="{F5AA248A-1464-42E0-A29E-BD5500CF4537}" dt="2026-03-09T20:34:26.940" v="9" actId="207"/>
          <ac:graphicFrameMkLst>
            <pc:docMk/>
            <pc:sldMk cId="0" sldId="259"/>
            <ac:graphicFrameMk id="2" creationId="{00000000-0000-0000-0000-000000000000}"/>
          </ac:graphicFrameMkLst>
        </pc:graphicFrameChg>
      </pc:sldChg>
      <pc:sldChg chg="modSp mod">
        <pc:chgData name="Assistant Librarian" userId="35254c3fc28be1b0" providerId="LiveId" clId="{F5AA248A-1464-42E0-A29E-BD5500CF4537}" dt="2026-03-09T20:34:34.990" v="10" actId="207"/>
        <pc:sldMkLst>
          <pc:docMk/>
          <pc:sldMk cId="0" sldId="260"/>
        </pc:sldMkLst>
        <pc:spChg chg="mod">
          <ac:chgData name="Assistant Librarian" userId="35254c3fc28be1b0" providerId="LiveId" clId="{F5AA248A-1464-42E0-A29E-BD5500CF4537}" dt="2026-03-09T20:34:34.990" v="10" actId="207"/>
          <ac:spMkLst>
            <pc:docMk/>
            <pc:sldMk cId="0" sldId="260"/>
            <ac:spMk id="15" creationId="{00000000-0000-0000-0000-000000000000}"/>
          </ac:spMkLst>
        </pc:spChg>
      </pc:sldChg>
      <pc:sldChg chg="modSp mod">
        <pc:chgData name="Assistant Librarian" userId="35254c3fc28be1b0" providerId="LiveId" clId="{F5AA248A-1464-42E0-A29E-BD5500CF4537}" dt="2026-03-09T20:34:47.545" v="12" actId="207"/>
        <pc:sldMkLst>
          <pc:docMk/>
          <pc:sldMk cId="0" sldId="261"/>
        </pc:sldMkLst>
        <pc:spChg chg="mod">
          <ac:chgData name="Assistant Librarian" userId="35254c3fc28be1b0" providerId="LiveId" clId="{F5AA248A-1464-42E0-A29E-BD5500CF4537}" dt="2026-03-09T20:34:43.149" v="11" actId="207"/>
          <ac:spMkLst>
            <pc:docMk/>
            <pc:sldMk cId="0" sldId="261"/>
            <ac:spMk id="30" creationId="{00000000-0000-0000-0000-000000000000}"/>
          </ac:spMkLst>
        </pc:spChg>
        <pc:spChg chg="mod">
          <ac:chgData name="Assistant Librarian" userId="35254c3fc28be1b0" providerId="LiveId" clId="{F5AA248A-1464-42E0-A29E-BD5500CF4537}" dt="2026-03-09T20:34:47.545" v="12" actId="207"/>
          <ac:spMkLst>
            <pc:docMk/>
            <pc:sldMk cId="0" sldId="261"/>
            <ac:spMk id="3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00800" y="0"/>
            <a:ext cx="11089296" cy="10287000"/>
            <a:chOff x="0" y="0"/>
            <a:chExt cx="3356904" cy="31140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56904" cy="3114037"/>
            </a:xfrm>
            <a:custGeom>
              <a:avLst/>
              <a:gdLst/>
              <a:ahLst/>
              <a:cxnLst/>
              <a:rect l="l" t="t" r="r" b="b"/>
              <a:pathLst>
                <a:path w="3356904" h="3114037">
                  <a:moveTo>
                    <a:pt x="0" y="0"/>
                  </a:moveTo>
                  <a:lnTo>
                    <a:pt x="3356904" y="0"/>
                  </a:lnTo>
                  <a:lnTo>
                    <a:pt x="3356904" y="3114037"/>
                  </a:lnTo>
                  <a:lnTo>
                    <a:pt x="0" y="3114037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09600" y="2040735"/>
            <a:ext cx="10439400" cy="6205529"/>
            <a:chOff x="0" y="0"/>
            <a:chExt cx="2749472" cy="1634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49472" cy="1634378"/>
            </a:xfrm>
            <a:custGeom>
              <a:avLst/>
              <a:gdLst/>
              <a:ahLst/>
              <a:cxnLst/>
              <a:rect l="l" t="t" r="r" b="b"/>
              <a:pathLst>
                <a:path w="2749472" h="1634378">
                  <a:moveTo>
                    <a:pt x="0" y="0"/>
                  </a:moveTo>
                  <a:lnTo>
                    <a:pt x="2749472" y="0"/>
                  </a:lnTo>
                  <a:lnTo>
                    <a:pt x="2749472" y="1634378"/>
                  </a:lnTo>
                  <a:lnTo>
                    <a:pt x="0" y="1634378"/>
                  </a:lnTo>
                  <a:close/>
                </a:path>
              </a:pathLst>
            </a:custGeom>
            <a:solidFill>
              <a:srgbClr val="0D4C8C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749472" cy="1682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472419" y="0"/>
            <a:ext cx="848025" cy="10287000"/>
            <a:chOff x="0" y="0"/>
            <a:chExt cx="1130700" cy="13716000"/>
          </a:xfrm>
        </p:grpSpPr>
        <p:grpSp>
          <p:nvGrpSpPr>
            <p:cNvPr id="8" name="Group 8"/>
            <p:cNvGrpSpPr/>
            <p:nvPr/>
          </p:nvGrpSpPr>
          <p:grpSpPr>
            <a:xfrm>
              <a:off x="364782" y="0"/>
              <a:ext cx="382959" cy="13716000"/>
              <a:chOff x="0" y="0"/>
              <a:chExt cx="75646" cy="27093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35BDE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382959" cy="13716000"/>
              <a:chOff x="0" y="0"/>
              <a:chExt cx="75646" cy="270933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A5B538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747741" y="0"/>
              <a:ext cx="382959" cy="13716000"/>
              <a:chOff x="0" y="0"/>
              <a:chExt cx="75646" cy="270933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D4C8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sp>
        <p:nvSpPr>
          <p:cNvPr id="17" name="TextBox 17"/>
          <p:cNvSpPr txBox="1"/>
          <p:nvPr/>
        </p:nvSpPr>
        <p:spPr>
          <a:xfrm>
            <a:off x="1219200" y="3636165"/>
            <a:ext cx="9220200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19"/>
              </a:lnSpc>
            </a:pPr>
            <a:r>
              <a:rPr lang="en-US" sz="9599" b="1" spc="-153" dirty="0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Selwyn Public </a:t>
            </a:r>
          </a:p>
          <a:p>
            <a:pPr marL="0" lvl="0" indent="0" algn="l">
              <a:lnSpc>
                <a:spcPts val="11519"/>
              </a:lnSpc>
              <a:spcBef>
                <a:spcPct val="0"/>
              </a:spcBef>
            </a:pPr>
            <a:r>
              <a:rPr lang="en-US" sz="9599" b="1" spc="-153" dirty="0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Library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19200" y="7217565"/>
            <a:ext cx="9220200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0"/>
              </a:lnSpc>
              <a:spcBef>
                <a:spcPct val="0"/>
              </a:spcBef>
            </a:pPr>
            <a:r>
              <a:rPr lang="en-US" sz="2900" b="1" spc="-46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Strateg</a:t>
            </a:r>
            <a:r>
              <a:rPr lang="en-US" sz="2900" b="1" u="none" strike="noStrike" spc="-46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ic Plan 2026 - 2030</a:t>
            </a:r>
          </a:p>
        </p:txBody>
      </p:sp>
      <p:sp>
        <p:nvSpPr>
          <p:cNvPr id="19" name="Freeform 19"/>
          <p:cNvSpPr/>
          <p:nvPr/>
        </p:nvSpPr>
        <p:spPr>
          <a:xfrm>
            <a:off x="15090753" y="9032812"/>
            <a:ext cx="1913841" cy="1099114"/>
          </a:xfrm>
          <a:custGeom>
            <a:avLst/>
            <a:gdLst/>
            <a:ahLst/>
            <a:cxnLst/>
            <a:rect l="l" t="t" r="r" b="b"/>
            <a:pathLst>
              <a:path w="1913841" h="1099114">
                <a:moveTo>
                  <a:pt x="0" y="0"/>
                </a:moveTo>
                <a:lnTo>
                  <a:pt x="1913842" y="0"/>
                </a:lnTo>
                <a:lnTo>
                  <a:pt x="1913842" y="1099113"/>
                </a:lnTo>
                <a:lnTo>
                  <a:pt x="0" y="109911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8025" cy="10287000"/>
            <a:chOff x="0" y="0"/>
            <a:chExt cx="1130700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364782" y="0"/>
              <a:ext cx="382959" cy="13716000"/>
              <a:chOff x="0" y="0"/>
              <a:chExt cx="75646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35BDE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382959" cy="13716000"/>
              <a:chOff x="0" y="0"/>
              <a:chExt cx="75646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A5B538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747741" y="0"/>
              <a:ext cx="382959" cy="13716000"/>
              <a:chOff x="0" y="0"/>
              <a:chExt cx="75646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D4C8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0" y="0"/>
            <a:ext cx="18288000" cy="1485679"/>
            <a:chOff x="0" y="0"/>
            <a:chExt cx="4816593" cy="3912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391290"/>
            </a:xfrm>
            <a:custGeom>
              <a:avLst/>
              <a:gdLst/>
              <a:ahLst/>
              <a:cxnLst/>
              <a:rect l="l" t="t" r="r" b="b"/>
              <a:pathLst>
                <a:path w="4816592" h="391290">
                  <a:moveTo>
                    <a:pt x="0" y="0"/>
                  </a:moveTo>
                  <a:lnTo>
                    <a:pt x="4816592" y="0"/>
                  </a:lnTo>
                  <a:lnTo>
                    <a:pt x="4816592" y="391290"/>
                  </a:lnTo>
                  <a:lnTo>
                    <a:pt x="0" y="391290"/>
                  </a:lnTo>
                  <a:close/>
                </a:path>
              </a:pathLst>
            </a:custGeom>
            <a:solidFill>
              <a:srgbClr val="0D4C8C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4816593" cy="438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33475" y="418989"/>
            <a:ext cx="10964293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b="1" spc="-102" dirty="0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BUILDING FROM STRENGTH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1125" y="2294001"/>
            <a:ext cx="16275174" cy="713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 algn="l">
              <a:lnSpc>
                <a:spcPts val="4322"/>
              </a:lnSpc>
              <a:buFont typeface="Arial"/>
              <a:buChar char="•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Strong relationship between the Township staff and council and </a:t>
            </a:r>
            <a:r>
              <a:rPr lang="en-US" sz="3299" spc="-52" dirty="0">
                <a:latin typeface="Inter"/>
                <a:ea typeface="Inter"/>
                <a:cs typeface="Inter"/>
                <a:sym typeface="Inter"/>
              </a:rPr>
              <a:t>library</a:t>
            </a: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staff and board</a:t>
            </a:r>
          </a:p>
          <a:p>
            <a:pPr marL="712465" lvl="1" indent="-356233" algn="l">
              <a:lnSpc>
                <a:spcPts val="4322"/>
              </a:lnSpc>
              <a:buFont typeface="Arial"/>
              <a:buChar char="•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Operating from four locations covering all three wards</a:t>
            </a:r>
          </a:p>
          <a:p>
            <a:pPr marL="712465" lvl="1" indent="-356233" algn="l">
              <a:lnSpc>
                <a:spcPts val="4322"/>
              </a:lnSpc>
              <a:buFont typeface="Arial"/>
              <a:buChar char="•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Operating an innovative “Makerspace” providing enhanced services to residents</a:t>
            </a:r>
          </a:p>
          <a:p>
            <a:pPr marL="712465" lvl="1" indent="-356233" algn="l">
              <a:lnSpc>
                <a:spcPts val="4322"/>
              </a:lnSpc>
              <a:buFont typeface="Arial"/>
              <a:buChar char="•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Large volunteer base that assists staff in servicing residents</a:t>
            </a:r>
          </a:p>
          <a:p>
            <a:pPr marL="712465" lvl="1" indent="-356233" algn="l">
              <a:lnSpc>
                <a:spcPts val="4322"/>
              </a:lnSpc>
              <a:buFont typeface="Arial"/>
              <a:buChar char="•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Delivery of extensive children and adult programming well attended by residents</a:t>
            </a:r>
          </a:p>
          <a:p>
            <a:pPr marL="712465" lvl="1" indent="-356233" algn="l">
              <a:lnSpc>
                <a:spcPts val="4322"/>
              </a:lnSpc>
              <a:buFont typeface="Arial"/>
              <a:buChar char="•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79,667 physical books borrowed, 35,229 digital checkouts, and 11,208 items borrowed from our special collections in 2025</a:t>
            </a:r>
          </a:p>
          <a:p>
            <a:pPr marL="712465" lvl="1" indent="-356233" algn="l">
              <a:lnSpc>
                <a:spcPts val="4322"/>
              </a:lnSpc>
              <a:buFont typeface="Arial"/>
              <a:buChar char="•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1,065 new </a:t>
            </a:r>
            <a:r>
              <a:rPr lang="en-US" sz="3299" spc="-52" dirty="0">
                <a:latin typeface="Inter"/>
                <a:ea typeface="Inter"/>
                <a:cs typeface="Inter"/>
                <a:sym typeface="Inter"/>
              </a:rPr>
              <a:t>library</a:t>
            </a: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and SPL Makerspace cards issued in 2025</a:t>
            </a:r>
          </a:p>
          <a:p>
            <a:pPr marL="712465" lvl="1" indent="-356233" algn="l">
              <a:lnSpc>
                <a:spcPts val="4322"/>
              </a:lnSpc>
              <a:buFont typeface="Arial"/>
              <a:buChar char="•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Wide variety of special collection items maintained that serve the unique nature of the Township</a:t>
            </a:r>
          </a:p>
          <a:p>
            <a:pPr marL="712465" lvl="1" indent="-356233" algn="l">
              <a:lnSpc>
                <a:spcPts val="4322"/>
              </a:lnSpc>
              <a:buFont typeface="Arial"/>
              <a:buChar char="•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Sources of revenue beyond the levy including - fundraising activities, Causeway Treasure Trove, Ennismore Thrift Shop, and Makerspace revenue</a:t>
            </a:r>
          </a:p>
        </p:txBody>
      </p:sp>
      <p:sp>
        <p:nvSpPr>
          <p:cNvPr id="17" name="AutoShape 17"/>
          <p:cNvSpPr/>
          <p:nvPr/>
        </p:nvSpPr>
        <p:spPr>
          <a:xfrm>
            <a:off x="0" y="1485679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72419" y="0"/>
            <a:ext cx="848025" cy="10287000"/>
            <a:chOff x="0" y="0"/>
            <a:chExt cx="1130700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364782" y="0"/>
              <a:ext cx="382959" cy="13716000"/>
              <a:chOff x="0" y="0"/>
              <a:chExt cx="75646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35BDE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382959" cy="13716000"/>
              <a:chOff x="0" y="0"/>
              <a:chExt cx="75646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A5B538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747741" y="0"/>
              <a:ext cx="382959" cy="13716000"/>
              <a:chOff x="0" y="0"/>
              <a:chExt cx="75646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D4C8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0" y="0"/>
            <a:ext cx="18288000" cy="1485679"/>
            <a:chOff x="0" y="0"/>
            <a:chExt cx="4816593" cy="3912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391290"/>
            </a:xfrm>
            <a:custGeom>
              <a:avLst/>
              <a:gdLst/>
              <a:ahLst/>
              <a:cxnLst/>
              <a:rect l="l" t="t" r="r" b="b"/>
              <a:pathLst>
                <a:path w="4816592" h="391290">
                  <a:moveTo>
                    <a:pt x="0" y="0"/>
                  </a:moveTo>
                  <a:lnTo>
                    <a:pt x="4816592" y="0"/>
                  </a:lnTo>
                  <a:lnTo>
                    <a:pt x="4816592" y="391290"/>
                  </a:lnTo>
                  <a:lnTo>
                    <a:pt x="0" y="391290"/>
                  </a:lnTo>
                  <a:close/>
                </a:path>
              </a:pathLst>
            </a:custGeom>
            <a:solidFill>
              <a:srgbClr val="0D4C8C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4816593" cy="438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974973" y="2228850"/>
            <a:ext cx="13004233" cy="786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 algn="l">
              <a:lnSpc>
                <a:spcPts val="3959"/>
              </a:lnSpc>
              <a:buFont typeface="Arial"/>
              <a:buChar char="•"/>
            </a:pPr>
            <a:r>
              <a:rPr lang="en-US" sz="3299" b="1" spc="-52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Largely done in house</a:t>
            </a:r>
          </a:p>
          <a:p>
            <a:pPr algn="l">
              <a:lnSpc>
                <a:spcPts val="3959"/>
              </a:lnSpc>
            </a:pPr>
            <a:endParaRPr lang="en-US" sz="3299" b="1" spc="-52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712465" lvl="1" indent="-356233" algn="l">
              <a:lnSpc>
                <a:spcPts val="3959"/>
              </a:lnSpc>
              <a:buFont typeface="Arial"/>
              <a:buChar char="•"/>
            </a:pPr>
            <a:r>
              <a:rPr lang="en-US" sz="3299" b="1" spc="-52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Hired a third party to:</a:t>
            </a:r>
          </a:p>
          <a:p>
            <a:pPr marL="1424930" lvl="2" indent="-474977" algn="l">
              <a:lnSpc>
                <a:spcPts val="4322"/>
              </a:lnSpc>
              <a:buFont typeface="Arial"/>
              <a:buChar char="⚬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Develop, deploy, compile, and report results of a community survey</a:t>
            </a:r>
          </a:p>
          <a:p>
            <a:pPr marL="1424930" lvl="2" indent="-474977" algn="l">
              <a:lnSpc>
                <a:spcPts val="4322"/>
              </a:lnSpc>
              <a:buFont typeface="Arial"/>
              <a:buChar char="⚬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Host Town Halls in each ward and report on results</a:t>
            </a:r>
          </a:p>
          <a:p>
            <a:pPr marL="1424930" lvl="2" indent="-474977" algn="l">
              <a:lnSpc>
                <a:spcPts val="4322"/>
              </a:lnSpc>
              <a:buFont typeface="Arial"/>
              <a:buChar char="⚬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Interview staff and compile perspectives</a:t>
            </a:r>
          </a:p>
          <a:p>
            <a:pPr algn="l">
              <a:lnSpc>
                <a:spcPts val="3959"/>
              </a:lnSpc>
            </a:pPr>
            <a:endParaRPr lang="en-US" sz="3299" spc="-52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712465" lvl="1" indent="-356233" algn="l">
              <a:lnSpc>
                <a:spcPts val="3959"/>
              </a:lnSpc>
              <a:buFont typeface="Arial"/>
              <a:buChar char="•"/>
            </a:pPr>
            <a:r>
              <a:rPr lang="en-US" sz="3299" b="1" spc="-52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Board Activities</a:t>
            </a:r>
          </a:p>
          <a:p>
            <a:pPr marL="1424930" lvl="2" indent="-474977" algn="l">
              <a:lnSpc>
                <a:spcPts val="4322"/>
              </a:lnSpc>
              <a:buFont typeface="Arial"/>
              <a:buChar char="⚬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Identified emerging challenges needing to be addressed over the next five years</a:t>
            </a:r>
          </a:p>
          <a:p>
            <a:pPr marL="1424930" lvl="2" indent="-474977" algn="l">
              <a:lnSpc>
                <a:spcPts val="4322"/>
              </a:lnSpc>
              <a:buFont typeface="Arial"/>
              <a:buChar char="⚬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Reviewed and updated mission, vision and values</a:t>
            </a:r>
          </a:p>
          <a:p>
            <a:pPr marL="1424930" lvl="2" indent="-474977" algn="l">
              <a:lnSpc>
                <a:spcPts val="4322"/>
              </a:lnSpc>
              <a:buFont typeface="Arial"/>
              <a:buChar char="⚬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Developed approaches to address identified challenges</a:t>
            </a:r>
          </a:p>
          <a:p>
            <a:pPr marL="1424930" lvl="2" indent="-474977" algn="l">
              <a:lnSpc>
                <a:spcPts val="4322"/>
              </a:lnSpc>
              <a:buFont typeface="Arial"/>
              <a:buChar char="⚬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Drafted, edited, and produced the final plan</a:t>
            </a:r>
          </a:p>
          <a:p>
            <a:pPr algn="l">
              <a:lnSpc>
                <a:spcPts val="3959"/>
              </a:lnSpc>
            </a:pPr>
            <a:endParaRPr lang="en-US" sz="3299" spc="-52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0" y="1485679"/>
            <a:ext cx="3994023" cy="8801321"/>
            <a:chOff x="0" y="0"/>
            <a:chExt cx="618779" cy="13635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18779" cy="1363555"/>
            </a:xfrm>
            <a:custGeom>
              <a:avLst/>
              <a:gdLst/>
              <a:ahLst/>
              <a:cxnLst/>
              <a:rect l="l" t="t" r="r" b="b"/>
              <a:pathLst>
                <a:path w="618779" h="1363555">
                  <a:moveTo>
                    <a:pt x="0" y="0"/>
                  </a:moveTo>
                  <a:lnTo>
                    <a:pt x="618779" y="0"/>
                  </a:lnTo>
                  <a:lnTo>
                    <a:pt x="618779" y="1363555"/>
                  </a:lnTo>
                  <a:lnTo>
                    <a:pt x="0" y="1363555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33475" y="418989"/>
            <a:ext cx="846962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b="1" spc="-102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PLANNING PROCESS</a:t>
            </a:r>
          </a:p>
        </p:txBody>
      </p:sp>
      <p:sp>
        <p:nvSpPr>
          <p:cNvPr id="19" name="AutoShape 19"/>
          <p:cNvSpPr/>
          <p:nvPr/>
        </p:nvSpPr>
        <p:spPr>
          <a:xfrm>
            <a:off x="0" y="1485679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14498"/>
              </p:ext>
            </p:extLst>
          </p:nvPr>
        </p:nvGraphicFramePr>
        <p:xfrm>
          <a:off x="848025" y="1390539"/>
          <a:ext cx="17439975" cy="8974712"/>
        </p:xfrm>
        <a:graphic>
          <a:graphicData uri="http://schemas.openxmlformats.org/drawingml/2006/table">
            <a:tbl>
              <a:tblPr/>
              <a:tblGrid>
                <a:gridCol w="431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9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4137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Improved and Expanded Spaces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Respondents emphasized the need for more functional and flexible spaces within the </a:t>
                      </a:r>
                      <a:r>
                        <a:rPr lang="en-US" sz="2399" dirty="0">
                          <a:solidFill>
                            <a:schemeClr val="tx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library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14300" marR="114300" marT="114300" marB="114300" anchor="ctr">
                    <a:lnL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121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b="1" dirty="0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Extended Library Hours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2400" dirty="0">
                          <a:latin typeface="Inter" panose="020B0604020202020204" charset="0"/>
                          <a:ea typeface="Inter" panose="020B0604020202020204" charset="0"/>
                        </a:rPr>
                        <a:t>Many participants expressed a desire for extended or more convenient operating hours</a:t>
                      </a:r>
                    </a:p>
                  </a:txBody>
                  <a:tcPr marL="114300" marR="114300" marT="114300" marB="114300" anchor="ctr">
                    <a:lnL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137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b="1" dirty="0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More Programs and Activities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Survey responses reflected interest in both new and expanded programming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4137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Children’s Services and Spaces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Beyond programming, respondents emphasized the need for larger/better equipped children's areas, more educational/interactive material and family friendly environments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137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Quiet and Work-friendly Environments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000000"/>
                          </a:solidFill>
                          <a:latin typeface="Inter" panose="020B0604020202020204" charset="0"/>
                          <a:ea typeface="Inter" panose="020B0604020202020204" charset="0"/>
                          <a:cs typeface="Arimo"/>
                          <a:sym typeface="Arimo"/>
                        </a:rPr>
                        <a:t>Dedicated quiet zones and the creation of meeting rooms</a:t>
                      </a:r>
                      <a:endParaRPr lang="en-US" sz="1100" dirty="0"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114300" marR="114300" marT="114300" marB="114300" anchor="ctr">
                    <a:lnL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4137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Stronger Community Engagement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000000"/>
                          </a:solidFill>
                          <a:latin typeface="Inter" panose="020B0604020202020204" charset="0"/>
                          <a:ea typeface="Inter" panose="020B0604020202020204" charset="0"/>
                          <a:cs typeface="Canva Sans"/>
                          <a:sym typeface="Canva Sans"/>
                        </a:rPr>
                        <a:t>Respondents want the </a:t>
                      </a:r>
                      <a:r>
                        <a:rPr lang="en-US" sz="2399" dirty="0">
                          <a:solidFill>
                            <a:schemeClr val="tx1"/>
                          </a:solidFill>
                          <a:latin typeface="Inter" panose="020B0604020202020204" charset="0"/>
                          <a:ea typeface="Inter" panose="020B0604020202020204" charset="0"/>
                          <a:cs typeface="Canva Sans"/>
                          <a:sym typeface="Canva Sans"/>
                        </a:rPr>
                        <a:t>library</a:t>
                      </a:r>
                      <a:r>
                        <a:rPr lang="en-US" sz="2399" dirty="0">
                          <a:solidFill>
                            <a:srgbClr val="000000"/>
                          </a:solidFill>
                          <a:latin typeface="Inter" panose="020B0604020202020204" charset="0"/>
                          <a:ea typeface="Inter" panose="020B0604020202020204" charset="0"/>
                          <a:cs typeface="Canva Sans"/>
                          <a:sym typeface="Canva Sans"/>
                        </a:rPr>
                        <a:t> to be more visible and connected in the community</a:t>
                      </a:r>
                      <a:endParaRPr lang="en-US" sz="1100" dirty="0"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114300" marR="114300" marT="114300" marB="114300" anchor="ctr">
                    <a:lnL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4953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Staff and Customer Service Experience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000000"/>
                          </a:solidFill>
                          <a:latin typeface="Inter" panose="020B0604020202020204" charset="0"/>
                          <a:ea typeface="Inter" panose="020B0604020202020204" charset="0"/>
                          <a:cs typeface="Arimo"/>
                          <a:sym typeface="Arimo"/>
                        </a:rPr>
                        <a:t>Respondents identified a need for more staff, well supported volunteers, staff better equipped to provide guidance, particularly as it relates to technology</a:t>
                      </a:r>
                      <a:endParaRPr lang="en-US" sz="1100" dirty="0"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114300" marR="114300" marT="114300" marB="114300" anchor="ctr">
                    <a:lnL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4953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Makerspace Awareness and Expansion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000000"/>
                          </a:solidFill>
                          <a:latin typeface="Inter" panose="020B0604020202020204" charset="0"/>
                          <a:ea typeface="Inter" panose="020B0604020202020204" charset="0"/>
                          <a:cs typeface="Arimo"/>
                          <a:sym typeface="Arimo"/>
                        </a:rPr>
                        <a:t>Respondents expressed a desire for more programs and hands-on workshops, more equipment, and expanded hours</a:t>
                      </a:r>
                      <a:endParaRPr lang="en-US" sz="1100" dirty="0"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114300" marR="114300" marT="114300" marB="114300" anchor="ctr">
                    <a:lnL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85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0" y="17777"/>
            <a:ext cx="848025" cy="10287000"/>
            <a:chOff x="0" y="0"/>
            <a:chExt cx="1130700" cy="13716000"/>
          </a:xfrm>
        </p:grpSpPr>
        <p:grpSp>
          <p:nvGrpSpPr>
            <p:cNvPr id="4" name="Group 4"/>
            <p:cNvGrpSpPr/>
            <p:nvPr/>
          </p:nvGrpSpPr>
          <p:grpSpPr>
            <a:xfrm>
              <a:off x="364782" y="0"/>
              <a:ext cx="382959" cy="13716000"/>
              <a:chOff x="0" y="0"/>
              <a:chExt cx="75646" cy="270933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35BDE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382959" cy="13716000"/>
              <a:chOff x="0" y="0"/>
              <a:chExt cx="75646" cy="270933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A5B538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747741" y="0"/>
              <a:ext cx="382959" cy="13716000"/>
              <a:chOff x="0" y="0"/>
              <a:chExt cx="75646" cy="270933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D4C8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0" y="0"/>
            <a:ext cx="18288000" cy="1485679"/>
            <a:chOff x="0" y="0"/>
            <a:chExt cx="4816593" cy="3912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6592" cy="391290"/>
            </a:xfrm>
            <a:custGeom>
              <a:avLst/>
              <a:gdLst/>
              <a:ahLst/>
              <a:cxnLst/>
              <a:rect l="l" t="t" r="r" b="b"/>
              <a:pathLst>
                <a:path w="4816592" h="391290">
                  <a:moveTo>
                    <a:pt x="0" y="0"/>
                  </a:moveTo>
                  <a:lnTo>
                    <a:pt x="4816592" y="0"/>
                  </a:lnTo>
                  <a:lnTo>
                    <a:pt x="4816592" y="391290"/>
                  </a:lnTo>
                  <a:lnTo>
                    <a:pt x="0" y="391290"/>
                  </a:lnTo>
                  <a:close/>
                </a:path>
              </a:pathLst>
            </a:custGeom>
            <a:solidFill>
              <a:srgbClr val="0D4C8C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4816593" cy="438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3475" y="418989"/>
            <a:ext cx="15502751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b="1" spc="-102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WHAT WE HEARD FROM THE PUBLIC</a:t>
            </a:r>
          </a:p>
        </p:txBody>
      </p:sp>
      <p:sp>
        <p:nvSpPr>
          <p:cNvPr id="17" name="AutoShape 17"/>
          <p:cNvSpPr/>
          <p:nvPr/>
        </p:nvSpPr>
        <p:spPr>
          <a:xfrm>
            <a:off x="0" y="1485679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8025" cy="10287000"/>
            <a:chOff x="0" y="0"/>
            <a:chExt cx="1130700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364782" y="0"/>
              <a:ext cx="382959" cy="13716000"/>
              <a:chOff x="0" y="0"/>
              <a:chExt cx="75646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35BDE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382959" cy="13716000"/>
              <a:chOff x="0" y="0"/>
              <a:chExt cx="75646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A5B538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747741" y="0"/>
              <a:ext cx="382959" cy="13716000"/>
              <a:chOff x="0" y="0"/>
              <a:chExt cx="75646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D4C8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0" y="0"/>
            <a:ext cx="18288000" cy="1485679"/>
            <a:chOff x="0" y="0"/>
            <a:chExt cx="4816593" cy="3912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391290"/>
            </a:xfrm>
            <a:custGeom>
              <a:avLst/>
              <a:gdLst/>
              <a:ahLst/>
              <a:cxnLst/>
              <a:rect l="l" t="t" r="r" b="b"/>
              <a:pathLst>
                <a:path w="4816592" h="391290">
                  <a:moveTo>
                    <a:pt x="0" y="0"/>
                  </a:moveTo>
                  <a:lnTo>
                    <a:pt x="4816592" y="0"/>
                  </a:lnTo>
                  <a:lnTo>
                    <a:pt x="4816592" y="391290"/>
                  </a:lnTo>
                  <a:lnTo>
                    <a:pt x="0" y="391290"/>
                  </a:lnTo>
                  <a:close/>
                </a:path>
              </a:pathLst>
            </a:custGeom>
            <a:solidFill>
              <a:srgbClr val="0D4C8C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4816593" cy="438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00698" y="2333514"/>
            <a:ext cx="12053469" cy="768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 algn="l">
              <a:lnSpc>
                <a:spcPts val="4322"/>
              </a:lnSpc>
              <a:buFont typeface="Arial"/>
              <a:buChar char="•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 reduction in volunteer engagement has placed additional pressure on paid staff resources, affecting the organization’s ability to meet administrative, regulatory, collection, and programming needs</a:t>
            </a:r>
          </a:p>
          <a:p>
            <a:pPr marL="712465" lvl="1" indent="-356233" algn="l">
              <a:lnSpc>
                <a:spcPts val="4322"/>
              </a:lnSpc>
              <a:buFont typeface="Arial"/>
              <a:buChar char="•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The cost of new print and digital books is escalating significantly beyond the rate of inflation</a:t>
            </a:r>
          </a:p>
          <a:p>
            <a:pPr marL="712465" lvl="1" indent="-356233" algn="l">
              <a:lnSpc>
                <a:spcPts val="4322"/>
              </a:lnSpc>
              <a:buFont typeface="Arial"/>
              <a:buChar char="•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The current physical space within our branches is insufficient to meet the service, programming, and collection demands of projected population growth and demographic changes</a:t>
            </a:r>
          </a:p>
          <a:p>
            <a:pPr marL="712465" lvl="1" indent="-356233" algn="l">
              <a:lnSpc>
                <a:spcPts val="4322"/>
              </a:lnSpc>
              <a:buFont typeface="Arial"/>
              <a:buChar char="•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Maximizing the relevance, effectiveness, and return on investment of existing partnerships</a:t>
            </a:r>
          </a:p>
          <a:p>
            <a:pPr marL="712465" lvl="1" indent="-356233" algn="l">
              <a:lnSpc>
                <a:spcPts val="4322"/>
              </a:lnSpc>
              <a:buFont typeface="Arial"/>
              <a:buChar char="•"/>
            </a:pP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Ensuring our </a:t>
            </a:r>
            <a:r>
              <a:rPr lang="en-US" sz="3299" spc="-52" dirty="0">
                <a:latin typeface="Inter"/>
                <a:ea typeface="Inter"/>
                <a:cs typeface="Inter"/>
                <a:sym typeface="Inter"/>
              </a:rPr>
              <a:t>library</a:t>
            </a:r>
            <a:r>
              <a:rPr lang="en-US" sz="3299" spc="-52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remains affordable and accessible</a:t>
            </a:r>
          </a:p>
          <a:p>
            <a:pPr algn="l">
              <a:lnSpc>
                <a:spcPts val="4322"/>
              </a:lnSpc>
            </a:pPr>
            <a:endParaRPr lang="en-US" sz="3299" spc="-52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4130689" y="1485679"/>
            <a:ext cx="4157311" cy="8801321"/>
            <a:chOff x="0" y="0"/>
            <a:chExt cx="644076" cy="13635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44076" cy="1363555"/>
            </a:xfrm>
            <a:custGeom>
              <a:avLst/>
              <a:gdLst/>
              <a:ahLst/>
              <a:cxnLst/>
              <a:rect l="l" t="t" r="r" b="b"/>
              <a:pathLst>
                <a:path w="644076" h="1363555">
                  <a:moveTo>
                    <a:pt x="0" y="0"/>
                  </a:moveTo>
                  <a:lnTo>
                    <a:pt x="644076" y="0"/>
                  </a:lnTo>
                  <a:lnTo>
                    <a:pt x="644076" y="1363555"/>
                  </a:lnTo>
                  <a:lnTo>
                    <a:pt x="0" y="1363555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33475" y="418989"/>
            <a:ext cx="15502751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b="1" spc="-102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EMERGING CHALLENGES IDENTIFIED</a:t>
            </a:r>
          </a:p>
        </p:txBody>
      </p:sp>
      <p:sp>
        <p:nvSpPr>
          <p:cNvPr id="19" name="AutoShape 19"/>
          <p:cNvSpPr/>
          <p:nvPr/>
        </p:nvSpPr>
        <p:spPr>
          <a:xfrm>
            <a:off x="0" y="1485679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64978" y="0"/>
            <a:ext cx="3498072" cy="10287000"/>
            <a:chOff x="0" y="0"/>
            <a:chExt cx="1058922" cy="31140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8922" cy="3114037"/>
            </a:xfrm>
            <a:custGeom>
              <a:avLst/>
              <a:gdLst/>
              <a:ahLst/>
              <a:cxnLst/>
              <a:rect l="l" t="t" r="r" b="b"/>
              <a:pathLst>
                <a:path w="1058922" h="3114037">
                  <a:moveTo>
                    <a:pt x="0" y="0"/>
                  </a:moveTo>
                  <a:lnTo>
                    <a:pt x="1058922" y="0"/>
                  </a:lnTo>
                  <a:lnTo>
                    <a:pt x="1058922" y="3114037"/>
                  </a:lnTo>
                  <a:lnTo>
                    <a:pt x="0" y="3114037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029700" y="432329"/>
            <a:ext cx="7298324" cy="9492721"/>
            <a:chOff x="0" y="0"/>
            <a:chExt cx="9731098" cy="12656961"/>
          </a:xfrm>
        </p:grpSpPr>
        <p:sp>
          <p:nvSpPr>
            <p:cNvPr id="5" name="AutoShape 5"/>
            <p:cNvSpPr/>
            <p:nvPr/>
          </p:nvSpPr>
          <p:spPr>
            <a:xfrm>
              <a:off x="555687" y="972961"/>
              <a:ext cx="6412" cy="9102725"/>
            </a:xfrm>
            <a:prstGeom prst="line">
              <a:avLst/>
            </a:prstGeom>
            <a:ln w="101600" cap="flat">
              <a:solidFill>
                <a:srgbClr val="002A8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6412" y="2252486"/>
              <a:ext cx="1098550" cy="1098550"/>
              <a:chOff x="0" y="0"/>
              <a:chExt cx="200691" cy="20069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00691" cy="200691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200691">
                    <a:moveTo>
                      <a:pt x="0" y="0"/>
                    </a:moveTo>
                    <a:lnTo>
                      <a:pt x="200691" y="0"/>
                    </a:lnTo>
                    <a:lnTo>
                      <a:pt x="200691" y="200691"/>
                    </a:lnTo>
                    <a:lnTo>
                      <a:pt x="0" y="200691"/>
                    </a:lnTo>
                    <a:close/>
                  </a:path>
                </a:pathLst>
              </a:custGeom>
              <a:solidFill>
                <a:srgbClr val="0D4C8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00691" cy="248316"/>
              </a:xfrm>
              <a:prstGeom prst="rect">
                <a:avLst/>
              </a:prstGeom>
            </p:spPr>
            <p:txBody>
              <a:bodyPr lIns="34152" tIns="34152" rIns="34152" bIns="34152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217516" y="2489414"/>
              <a:ext cx="676341" cy="624693"/>
            </a:xfrm>
            <a:custGeom>
              <a:avLst/>
              <a:gdLst/>
              <a:ahLst/>
              <a:cxnLst/>
              <a:rect l="l" t="t" r="r" b="b"/>
              <a:pathLst>
                <a:path w="676341" h="624693">
                  <a:moveTo>
                    <a:pt x="0" y="0"/>
                  </a:moveTo>
                  <a:lnTo>
                    <a:pt x="676341" y="0"/>
                  </a:lnTo>
                  <a:lnTo>
                    <a:pt x="676341" y="624694"/>
                  </a:lnTo>
                  <a:lnTo>
                    <a:pt x="0" y="624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2823" y="15875"/>
              <a:ext cx="1098550" cy="1098550"/>
              <a:chOff x="0" y="0"/>
              <a:chExt cx="200691" cy="20069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00691" cy="200691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200691">
                    <a:moveTo>
                      <a:pt x="0" y="0"/>
                    </a:moveTo>
                    <a:lnTo>
                      <a:pt x="200691" y="0"/>
                    </a:lnTo>
                    <a:lnTo>
                      <a:pt x="200691" y="200691"/>
                    </a:lnTo>
                    <a:lnTo>
                      <a:pt x="0" y="200691"/>
                    </a:lnTo>
                    <a:close/>
                  </a:path>
                </a:pathLst>
              </a:custGeom>
              <a:solidFill>
                <a:srgbClr val="0D4C8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200691" cy="248316"/>
              </a:xfrm>
              <a:prstGeom prst="rect">
                <a:avLst/>
              </a:prstGeom>
            </p:spPr>
            <p:txBody>
              <a:bodyPr lIns="34152" tIns="34152" rIns="34152" bIns="34152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303134" y="182915"/>
              <a:ext cx="517928" cy="764470"/>
            </a:xfrm>
            <a:custGeom>
              <a:avLst/>
              <a:gdLst/>
              <a:ahLst/>
              <a:cxnLst/>
              <a:rect l="l" t="t" r="r" b="b"/>
              <a:pathLst>
                <a:path w="517928" h="764470">
                  <a:moveTo>
                    <a:pt x="0" y="0"/>
                  </a:moveTo>
                  <a:lnTo>
                    <a:pt x="517928" y="0"/>
                  </a:lnTo>
                  <a:lnTo>
                    <a:pt x="517928" y="764470"/>
                  </a:lnTo>
                  <a:lnTo>
                    <a:pt x="0" y="764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0" y="4494036"/>
              <a:ext cx="1098550" cy="1098550"/>
              <a:chOff x="0" y="0"/>
              <a:chExt cx="200691" cy="20069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00691" cy="200691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200691">
                    <a:moveTo>
                      <a:pt x="0" y="0"/>
                    </a:moveTo>
                    <a:lnTo>
                      <a:pt x="200691" y="0"/>
                    </a:lnTo>
                    <a:lnTo>
                      <a:pt x="200691" y="200691"/>
                    </a:lnTo>
                    <a:lnTo>
                      <a:pt x="0" y="200691"/>
                    </a:lnTo>
                    <a:close/>
                  </a:path>
                </a:pathLst>
              </a:custGeom>
              <a:solidFill>
                <a:srgbClr val="0D4C8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200691" cy="248316"/>
              </a:xfrm>
              <a:prstGeom prst="rect">
                <a:avLst/>
              </a:prstGeom>
            </p:spPr>
            <p:txBody>
              <a:bodyPr lIns="34152" tIns="34152" rIns="34152" bIns="34152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280720" y="4669019"/>
              <a:ext cx="537109" cy="748584"/>
            </a:xfrm>
            <a:custGeom>
              <a:avLst/>
              <a:gdLst/>
              <a:ahLst/>
              <a:cxnLst/>
              <a:rect l="l" t="t" r="r" b="b"/>
              <a:pathLst>
                <a:path w="537109" h="748584">
                  <a:moveTo>
                    <a:pt x="0" y="0"/>
                  </a:moveTo>
                  <a:lnTo>
                    <a:pt x="537110" y="0"/>
                  </a:lnTo>
                  <a:lnTo>
                    <a:pt x="537110" y="748584"/>
                  </a:lnTo>
                  <a:lnTo>
                    <a:pt x="0" y="748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12823" y="6735586"/>
              <a:ext cx="1098550" cy="1098550"/>
              <a:chOff x="0" y="0"/>
              <a:chExt cx="200691" cy="20069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00691" cy="200691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200691">
                    <a:moveTo>
                      <a:pt x="0" y="0"/>
                    </a:moveTo>
                    <a:lnTo>
                      <a:pt x="200691" y="0"/>
                    </a:lnTo>
                    <a:lnTo>
                      <a:pt x="200691" y="200691"/>
                    </a:lnTo>
                    <a:lnTo>
                      <a:pt x="0" y="200691"/>
                    </a:lnTo>
                    <a:close/>
                  </a:path>
                </a:pathLst>
              </a:custGeom>
              <a:solidFill>
                <a:srgbClr val="0D4C8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200691" cy="248316"/>
              </a:xfrm>
              <a:prstGeom prst="rect">
                <a:avLst/>
              </a:prstGeom>
            </p:spPr>
            <p:txBody>
              <a:bodyPr lIns="34152" tIns="34152" rIns="34152" bIns="34152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59011" y="6928826"/>
              <a:ext cx="633741" cy="712069"/>
            </a:xfrm>
            <a:custGeom>
              <a:avLst/>
              <a:gdLst/>
              <a:ahLst/>
              <a:cxnLst/>
              <a:rect l="l" t="t" r="r" b="b"/>
              <a:pathLst>
                <a:path w="633741" h="712069">
                  <a:moveTo>
                    <a:pt x="0" y="0"/>
                  </a:moveTo>
                  <a:lnTo>
                    <a:pt x="633742" y="0"/>
                  </a:lnTo>
                  <a:lnTo>
                    <a:pt x="633742" y="712069"/>
                  </a:lnTo>
                  <a:lnTo>
                    <a:pt x="0" y="712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12823" y="8977136"/>
              <a:ext cx="1098550" cy="1098550"/>
              <a:chOff x="0" y="0"/>
              <a:chExt cx="200691" cy="20069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00691" cy="200691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200691">
                    <a:moveTo>
                      <a:pt x="0" y="0"/>
                    </a:moveTo>
                    <a:lnTo>
                      <a:pt x="200691" y="0"/>
                    </a:lnTo>
                    <a:lnTo>
                      <a:pt x="200691" y="200691"/>
                    </a:lnTo>
                    <a:lnTo>
                      <a:pt x="0" y="200691"/>
                    </a:lnTo>
                    <a:close/>
                  </a:path>
                </a:pathLst>
              </a:custGeom>
              <a:solidFill>
                <a:srgbClr val="0D4C8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200691" cy="248316"/>
              </a:xfrm>
              <a:prstGeom prst="rect">
                <a:avLst/>
              </a:prstGeom>
            </p:spPr>
            <p:txBody>
              <a:bodyPr lIns="34152" tIns="34152" rIns="34152" bIns="34152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 rot="-716437">
              <a:off x="163506" y="9159480"/>
              <a:ext cx="784361" cy="733863"/>
            </a:xfrm>
            <a:custGeom>
              <a:avLst/>
              <a:gdLst/>
              <a:ahLst/>
              <a:cxnLst/>
              <a:rect l="l" t="t" r="r" b="b"/>
              <a:pathLst>
                <a:path w="784361" h="733863">
                  <a:moveTo>
                    <a:pt x="0" y="0"/>
                  </a:moveTo>
                  <a:lnTo>
                    <a:pt x="784361" y="0"/>
                  </a:lnTo>
                  <a:lnTo>
                    <a:pt x="784361" y="733862"/>
                  </a:lnTo>
                  <a:lnTo>
                    <a:pt x="0" y="733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12823" y="11155250"/>
              <a:ext cx="1174623" cy="1174623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81280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812800" y="406400"/>
                    </a:lnTo>
                    <a:close/>
                  </a:path>
                </a:pathLst>
              </a:custGeom>
              <a:solidFill>
                <a:srgbClr val="0D4C8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155575"/>
                <a:ext cx="7112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488850" y="0"/>
              <a:ext cx="8242247" cy="1130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72"/>
                </a:lnSpc>
                <a:spcBef>
                  <a:spcPct val="0"/>
                </a:spcBef>
              </a:pPr>
              <a:r>
                <a:rPr lang="en-US" sz="2810" b="1" spc="-44">
                  <a:solidFill>
                    <a:srgbClr val="000000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Ensure adequate funding to sustain ongoing operational functions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488851" y="2281061"/>
              <a:ext cx="8242247" cy="1132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72"/>
                </a:lnSpc>
                <a:spcBef>
                  <a:spcPct val="0"/>
                </a:spcBef>
              </a:pPr>
              <a:r>
                <a:rPr lang="en-US" sz="2810" b="1" spc="-44" dirty="0">
                  <a:solidFill>
                    <a:srgbClr val="000000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Develop and strengthen the </a:t>
              </a:r>
              <a:r>
                <a:rPr lang="en-US" sz="2810" b="1" spc="-44" dirty="0">
                  <a:latin typeface="Inter Medium"/>
                  <a:ea typeface="Inter Medium"/>
                  <a:cs typeface="Inter Medium"/>
                  <a:sym typeface="Inter Medium"/>
                </a:rPr>
                <a:t>library’s</a:t>
              </a:r>
              <a:r>
                <a:rPr lang="en-US" sz="2810" b="1" spc="-44" dirty="0">
                  <a:solidFill>
                    <a:srgbClr val="000000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 human resources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488850" y="4506736"/>
              <a:ext cx="8242247" cy="111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72"/>
                </a:lnSpc>
                <a:spcBef>
                  <a:spcPct val="0"/>
                </a:spcBef>
              </a:pPr>
              <a:r>
                <a:rPr lang="en-US" sz="2810" b="1" spc="-44">
                  <a:solidFill>
                    <a:srgbClr val="000000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Expand access to programs, services, and collections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488851" y="6741442"/>
              <a:ext cx="8242247" cy="1132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72"/>
                </a:lnSpc>
                <a:spcBef>
                  <a:spcPct val="0"/>
                </a:spcBef>
              </a:pPr>
              <a:r>
                <a:rPr lang="en-US" sz="2810" b="1" spc="-44" dirty="0">
                  <a:solidFill>
                    <a:srgbClr val="000000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Provide sufficient versatile, welcoming, and safe </a:t>
              </a:r>
              <a:r>
                <a:rPr lang="en-US" sz="2810" b="1" spc="-44" dirty="0">
                  <a:latin typeface="Inter Medium"/>
                  <a:ea typeface="Inter Medium"/>
                  <a:cs typeface="Inter Medium"/>
                  <a:sym typeface="Inter Medium"/>
                </a:rPr>
                <a:t>library</a:t>
              </a:r>
              <a:r>
                <a:rPr lang="en-US" sz="2810" b="1" spc="-44" dirty="0">
                  <a:solidFill>
                    <a:srgbClr val="000000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 spaces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488850" y="8726030"/>
              <a:ext cx="8242247" cy="167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72"/>
                </a:lnSpc>
                <a:spcBef>
                  <a:spcPct val="0"/>
                </a:spcBef>
              </a:pPr>
              <a:r>
                <a:rPr lang="en-US" sz="2810" b="1" spc="-44" dirty="0">
                  <a:solidFill>
                    <a:srgbClr val="000000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Engage the community in developing and promoting resources and partnership opportunities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488850" y="10913886"/>
              <a:ext cx="8242247" cy="174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1"/>
                </a:lnSpc>
                <a:spcBef>
                  <a:spcPct val="0"/>
                </a:spcBef>
              </a:pPr>
              <a:r>
                <a:rPr lang="en-US" sz="2910" b="1" spc="-46">
                  <a:solidFill>
                    <a:srgbClr val="000000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We have identified twenty-two key initiatives to deliver on our strategic objectives over the next five years. 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7472419" y="0"/>
            <a:ext cx="848025" cy="10287000"/>
            <a:chOff x="0" y="0"/>
            <a:chExt cx="1130700" cy="13716000"/>
          </a:xfrm>
        </p:grpSpPr>
        <p:grpSp>
          <p:nvGrpSpPr>
            <p:cNvPr id="36" name="Group 36"/>
            <p:cNvGrpSpPr/>
            <p:nvPr/>
          </p:nvGrpSpPr>
          <p:grpSpPr>
            <a:xfrm>
              <a:off x="364782" y="0"/>
              <a:ext cx="382959" cy="13716000"/>
              <a:chOff x="0" y="0"/>
              <a:chExt cx="75646" cy="270933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35BDE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0"/>
              <a:ext cx="382959" cy="13716000"/>
              <a:chOff x="0" y="0"/>
              <a:chExt cx="75646" cy="2709333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A5B538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747741" y="0"/>
              <a:ext cx="382959" cy="13716000"/>
              <a:chOff x="0" y="0"/>
              <a:chExt cx="75646" cy="2709333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56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75646" h="2709333">
                    <a:moveTo>
                      <a:pt x="0" y="0"/>
                    </a:moveTo>
                    <a:lnTo>
                      <a:pt x="75646" y="0"/>
                    </a:lnTo>
                    <a:lnTo>
                      <a:pt x="756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D4C8C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75646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>
            <a:off x="0" y="0"/>
            <a:ext cx="5034349" cy="10287000"/>
            <a:chOff x="0" y="0"/>
            <a:chExt cx="1325919" cy="2709333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325919" cy="2709333"/>
            </a:xfrm>
            <a:custGeom>
              <a:avLst/>
              <a:gdLst/>
              <a:ahLst/>
              <a:cxnLst/>
              <a:rect l="l" t="t" r="r" b="b"/>
              <a:pathLst>
                <a:path w="1325919" h="2709333">
                  <a:moveTo>
                    <a:pt x="0" y="0"/>
                  </a:moveTo>
                  <a:lnTo>
                    <a:pt x="1325919" y="0"/>
                  </a:lnTo>
                  <a:lnTo>
                    <a:pt x="132591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D4C8C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47625"/>
              <a:ext cx="132591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390525" y="571500"/>
            <a:ext cx="4343400" cy="173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40"/>
              </a:lnSpc>
            </a:pPr>
            <a:r>
              <a:rPr lang="en-US" sz="5700" b="1" spc="-91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STRATEGIC </a:t>
            </a:r>
          </a:p>
          <a:p>
            <a:pPr marL="0" lvl="0" indent="0" algn="l">
              <a:lnSpc>
                <a:spcPts val="6840"/>
              </a:lnSpc>
              <a:spcBef>
                <a:spcPct val="0"/>
              </a:spcBef>
            </a:pPr>
            <a:r>
              <a:rPr lang="en-US" sz="5700" b="1" spc="-91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DIRECTIONS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90525" y="4290324"/>
            <a:ext cx="4038600" cy="345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The Board has adopted the following strategic direction designed to build on our existing strengths and that address the emerging challenges identified: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548</Words>
  <Application>Microsoft Office PowerPoint</Application>
  <PresentationFormat>Custom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Inter Bold</vt:lpstr>
      <vt:lpstr>Inter Medium</vt:lpstr>
      <vt:lpstr>Arial</vt:lpstr>
      <vt:lpstr>Calibri</vt:lpstr>
      <vt:lpstr>Inter Semi-Bold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Selwyn Public Library Strategic Plan 2026 - 2030</dc:title>
  <cp:lastModifiedBy>Assistant Librarian</cp:lastModifiedBy>
  <cp:revision>3</cp:revision>
  <dcterms:created xsi:type="dcterms:W3CDTF">2006-08-16T00:00:00Z</dcterms:created>
  <dcterms:modified xsi:type="dcterms:W3CDTF">2026-03-09T20:36:16Z</dcterms:modified>
  <dc:identifier>DAHCcDniq-I</dc:identifier>
</cp:coreProperties>
</file>