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8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37"/>
      <p: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Wingdings 2" panose="05020102010507070707" pitchFamily="18" charset="2"/>
      <p:regular r:id="rId4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6E133E-9198-4B0B-AE3C-C6CFEB8F808A}">
  <a:tblStyle styleId="{806E133E-9198-4B0B-AE3C-C6CFEB8F80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690"/>
  </p:normalViewPr>
  <p:slideViewPr>
    <p:cSldViewPr snapToGrid="0">
      <p:cViewPr varScale="1">
        <p:scale>
          <a:sx n="93" d="100"/>
          <a:sy n="93" d="100"/>
        </p:scale>
        <p:origin x="72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754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 b="0" i="0">
        <a:solidFill>
          <a:srgbClr val="000000"/>
        </a:solidFill>
        <a:latin typeface="Helvetica Light" panose="020B0403020202020204" pitchFamily="34" charset="0"/>
        <a:ea typeface="Baskerville" panose="02020502070401020303" pitchFamily="18" charset="0"/>
        <a:cs typeface="Tahoma" panose="020B0604030504040204" pitchFamily="34" charset="0"/>
        <a:sym typeface="Arial" panose="020B0604020202020204" pitchFamily="34" charset="0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89;g9c108350da_2_7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8195" name="Google Shape;90;g9c108350da_2_7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3998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53;g9c108350da_2_1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27651" name="Google Shape;154;g9c108350da_2_13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7036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60;g9c108350da_2_13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29699" name="Google Shape;161;g9c108350da_2_13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28560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67;g9c108350da_2_14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31747" name="Google Shape;168;g9c108350da_2_14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84504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73;g9c108350da_2_14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33795" name="Google Shape;174;g9c108350da_2_14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75256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79;g9c108350da_2_15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35843" name="Google Shape;180;g9c108350da_2_15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65257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86;g9c108350da_2_15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37891" name="Google Shape;187;g9c108350da_2_15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38385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93;g9c108350da_2_16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39939" name="Google Shape;194;g9c108350da_2_16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59189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200;g9c108350da_2_17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41987" name="Google Shape;201;g9c108350da_2_17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3724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207;g9c108350da_2_17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44035" name="Google Shape;208;g9c108350da_2_17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60667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213;g9c108350da_2_18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46083" name="Google Shape;214;g9c108350da_2_18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0141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94;g9c108350da_2_8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10243" name="Google Shape;95;g9c108350da_2_8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64511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219;g9c108350da_2_18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48131" name="Google Shape;220;g9c108350da_2_18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77121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226;g9c108350da_2_19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50179" name="Google Shape;227;g9c108350da_2_19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78234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233;g9c108350da_2_19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52227" name="Google Shape;234;g9c108350da_2_19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16980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240;g9c108350da_2_2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54275" name="Google Shape;241;g9c108350da_2_20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37534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Google Shape;247;g9c108350da_2_2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56323" name="Google Shape;248;g9c108350da_2_21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9176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Google Shape;253;g9c108350da_2_2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58371" name="Google Shape;254;g9c108350da_2_21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2554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259;g9c108350da_2_22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60419" name="Google Shape;260;g9c108350da_2_22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89447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Google Shape;266;g9c108350da_2_22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62467" name="Google Shape;267;g9c108350da_2_22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14205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Google Shape;273;g9c108350da_2_23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64515" name="Google Shape;274;g9c108350da_2_23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2943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280;g9c108350da_2_23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66563" name="Google Shape;281;g9c108350da_2_23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2487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01;g9c108350da_2_8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12291" name="Google Shape;102;g9c108350da_2_8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53073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Google Shape;288;g9c108350da_2_24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68611" name="Google Shape;289;g9c108350da_2_24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6814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294;g9c108350da_2_25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70659" name="Google Shape;295;g9c108350da_2_25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9291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6;g9c108350da_2_9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14339" name="Google Shape;107;g9c108350da_2_9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9500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12;g9c108350da_2_9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16387" name="Google Shape;113;g9c108350da_2_9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0996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1;g9c108350da_2_10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18435" name="Google Shape;122;g9c108350da_2_10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8480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7;g9c108350da_2_10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20483" name="Google Shape;128;g9c108350da_2_10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3218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33;g9c108350da_2_1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22531" name="Google Shape;134;g9c108350da_2_11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76935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46;g9c108350da_2_12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/>
          </a:p>
        </p:txBody>
      </p:sp>
      <p:sp>
        <p:nvSpPr>
          <p:cNvPr id="25603" name="Google Shape;147;g9c108350da_2_12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317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"/>
            <a:ext cx="6856413" cy="400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6953250" y="571500"/>
            <a:ext cx="2193925" cy="40005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973836"/>
            <a:ext cx="5486400" cy="2441448"/>
          </a:xfrm>
        </p:spPr>
        <p:txBody>
          <a:bodyPr anchor="b"/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</p:spPr>
        <p:txBody>
          <a:bodyPr anchor="t"/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AB8A3CD3-CBC0-4DF5-BF4F-CF0710119ED2}" type="datetimeFigureOut">
              <a:rPr lang="en-CA" smtClean="0"/>
              <a:pPr>
                <a:defRPr/>
              </a:pPr>
              <a:t>2020-11-12</a:t>
            </a:fld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4A9B044A-8AA3-44FC-B728-A0508B98789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78928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F51A65D-A20D-4363-B425-D758C6DE9F42}" type="datetimeFigureOut">
              <a:rPr lang="en-CA" smtClean="0"/>
              <a:pPr>
                <a:defRPr/>
              </a:pPr>
              <a:t>2020-11-12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fld id="{E9CD0FDF-5F42-45DF-BAE6-5A514EDB940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857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742950"/>
            <a:ext cx="2114550" cy="3714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651510"/>
            <a:ext cx="5486400" cy="384048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13D868CD-45E6-4A58-8882-1AA54B15BC80}" type="datetimeFigureOut">
              <a:rPr lang="en-CA" smtClean="0"/>
              <a:pPr>
                <a:defRPr/>
              </a:pPr>
              <a:t>2020-11-12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fld id="{55D08174-5263-4DF1-9C85-F9DCACC0BA9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35835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BD9DF73F-B63E-41F1-A0FA-BE044360244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661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973836"/>
            <a:ext cx="5486400" cy="2441448"/>
          </a:xfrm>
        </p:spPr>
        <p:txBody>
          <a:bodyPr anchor="b"/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3504438"/>
            <a:ext cx="5486400" cy="685800"/>
          </a:xfrm>
        </p:spPr>
        <p:txBody>
          <a:bodyPr anchor="t"/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0A9B15F-C272-4C5F-8C45-69DD4F65B9B3}" type="datetimeFigureOut">
              <a:rPr lang="en-CA" smtClean="0"/>
              <a:pPr>
                <a:defRPr/>
              </a:pPr>
              <a:t>2020-11-12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fld id="{AFC19F23-92F6-45BF-8A1F-FCEDF64DAA5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13262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651510"/>
            <a:ext cx="260604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651510"/>
            <a:ext cx="260604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98270B9C-B499-4C8B-AB2F-31C4BC1A2BD5}" type="datetimeFigureOut">
              <a:rPr lang="en-CA" smtClean="0"/>
              <a:pPr>
                <a:defRPr/>
              </a:pPr>
              <a:t>2020-11-12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fld id="{6065E4CB-66DD-45CC-BAB8-AD65A5DC31F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23116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767690"/>
            <a:ext cx="2606040" cy="60579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448202"/>
            <a:ext cx="2606040" cy="3017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767690"/>
            <a:ext cx="2606040" cy="60987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448202"/>
            <a:ext cx="2606040" cy="3017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94320771-4874-4AE4-9C90-3154221540C1}" type="datetimeFigureOut">
              <a:rPr lang="en-CA" smtClean="0"/>
              <a:pPr>
                <a:defRPr/>
              </a:pPr>
              <a:t>2020-11-12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fld id="{4AD6E83C-0EA7-471E-96FF-92CEDEC60E5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72158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FE87B601-C78C-4CA8-B2DB-21457903345C}" type="datetimeFigureOut">
              <a:rPr lang="en-CA" smtClean="0"/>
              <a:pPr>
                <a:defRPr/>
              </a:pPr>
              <a:t>2020-11-12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fld id="{57CF355F-625D-4509-8ABD-533096BE555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84387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C2238AAD-CF7A-44FB-BE7A-C95015D8DE75}" type="datetimeFigureOut">
              <a:rPr lang="en-CA" smtClean="0"/>
              <a:pPr>
                <a:defRPr/>
              </a:pPr>
              <a:t>2020-11-12</a:t>
            </a:fld>
            <a:endParaRPr lang="en-CA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10B6E41B-66B6-4C86-975E-71A999F3855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272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/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651510"/>
            <a:ext cx="548640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20632"/>
            <a:ext cx="2125980" cy="174149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78EB7E4A-8B9D-4902-8CFA-79411F969286}" type="datetimeFigureOut">
              <a:rPr lang="en-CA" smtClean="0"/>
              <a:pPr>
                <a:defRPr/>
              </a:pPr>
              <a:t>2020-11-12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fld id="{4524CB11-6927-4804-B319-085831C819E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95839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/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575564"/>
            <a:ext cx="6086423" cy="399821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19756"/>
            <a:ext cx="2125980" cy="174193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09222B3-12D1-437C-8CEE-E6B27B69D8CA}" type="datetimeFigureOut">
              <a:rPr lang="en-CA" smtClean="0"/>
              <a:pPr>
                <a:defRPr/>
              </a:pPr>
              <a:t>2020-11-12</a:t>
            </a:fld>
            <a:endParaRPr lang="en-CA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138" y="4767263"/>
            <a:ext cx="4433887" cy="274637"/>
          </a:xfrm>
        </p:spPr>
        <p:txBody>
          <a:bodyPr/>
          <a:lstStyle>
            <a:lvl1pPr>
              <a:defRPr b="0" i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3A2411B-A510-4CDC-991E-46F57C3C477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73452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9913"/>
            <a:ext cx="2582863" cy="3997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913" y="842963"/>
            <a:ext cx="2211387" cy="345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425" y="569913"/>
            <a:ext cx="288925" cy="39973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0" y="647700"/>
            <a:ext cx="5486400" cy="3840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25" b="0" i="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  <a:ea typeface="Baskerville" panose="02020502070401020303" pitchFamily="18" charset="0"/>
                <a:cs typeface="Tahoma" panose="020B0604030504040204" pitchFamily="34" charset="0"/>
                <a:sym typeface="Arial"/>
              </a:defRPr>
            </a:lvl1pPr>
          </a:lstStyle>
          <a:p>
            <a:pPr>
              <a:defRPr/>
            </a:pPr>
            <a:fld id="{B702B230-88B7-45CE-B9B5-A231DA82B8F2}" type="datetimeFigureOut">
              <a:rPr lang="en-CA" smtClean="0"/>
              <a:pPr>
                <a:defRPr/>
              </a:pPr>
              <a:t>2020-11-12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0" y="4767263"/>
            <a:ext cx="44338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25" b="0" i="0" ker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  <a:ea typeface="Baskerville" panose="02020502070401020303" pitchFamily="18" charset="0"/>
                <a:cs typeface="Tahoma" panose="020B0604030504040204" pitchFamily="34" charset="0"/>
                <a:sym typeface="Arial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3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975600" y="4767263"/>
            <a:ext cx="1147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900" b="0" i="0">
                <a:solidFill>
                  <a:schemeClr val="accent1"/>
                </a:solidFill>
                <a:latin typeface="Helvetica Light" panose="020B0403020202020204" pitchFamily="34" charset="0"/>
                <a:cs typeface="Tahoma" panose="020B0604030504040204" pitchFamily="34" charset="0"/>
              </a:defRPr>
            </a:lvl1pPr>
          </a:lstStyle>
          <a:p>
            <a:fld id="{740D44D7-4362-4E3D-B74A-6D64DD99E52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0" r:id="rId3"/>
    <p:sldLayoutId id="2147483861" r:id="rId4"/>
    <p:sldLayoutId id="2147483862" r:id="rId5"/>
    <p:sldLayoutId id="2147483863" r:id="rId6"/>
    <p:sldLayoutId id="2147483869" r:id="rId7"/>
    <p:sldLayoutId id="2147483864" r:id="rId8"/>
    <p:sldLayoutId id="2147483870" r:id="rId9"/>
    <p:sldLayoutId id="2147483865" r:id="rId10"/>
    <p:sldLayoutId id="2147483866" r:id="rId11"/>
  </p:sldLayoutIdLst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-45">
          <a:solidFill>
            <a:srgbClr val="FFFFFF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36525" indent="-136525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1500" kern="1200">
          <a:solidFill>
            <a:srgbClr val="595959"/>
          </a:solidFill>
          <a:latin typeface="+mn-lt"/>
          <a:ea typeface="+mn-ea"/>
          <a:cs typeface="+mn-cs"/>
        </a:defRPr>
      </a:lvl1pPr>
      <a:lvl2pPr marL="514350" indent="-136525" algn="l" defTabSz="685800" rtl="0" fontAlgn="base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2pPr>
      <a:lvl3pPr marL="857250" indent="-136525" algn="l" defTabSz="685800" rtl="0" fontAlgn="base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anose="05020102010507070707" pitchFamily="18" charset="2"/>
        <a:buChar char=""/>
        <a:defRPr sz="1200" kern="1200">
          <a:solidFill>
            <a:srgbClr val="595959"/>
          </a:solidFill>
          <a:latin typeface="+mn-lt"/>
          <a:ea typeface="+mn-ea"/>
          <a:cs typeface="+mn-cs"/>
        </a:defRPr>
      </a:lvl3pPr>
      <a:lvl4pPr marL="1200150" indent="-136525" algn="l" defTabSz="685800" rtl="0" fontAlgn="base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anose="05020102010507070707" pitchFamily="18" charset="2"/>
        <a:buChar char=""/>
        <a:defRPr sz="1000" kern="1200">
          <a:solidFill>
            <a:srgbClr val="595959"/>
          </a:solidFill>
          <a:latin typeface="+mn-lt"/>
          <a:ea typeface="+mn-ea"/>
          <a:cs typeface="+mn-cs"/>
        </a:defRPr>
      </a:lvl4pPr>
      <a:lvl5pPr marL="1543050" indent="-136525" algn="l" defTabSz="685800" rtl="0" fontAlgn="base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anose="05020102010507070707" pitchFamily="18" charset="2"/>
        <a:buChar char=""/>
        <a:defRPr sz="1000" kern="1200">
          <a:solidFill>
            <a:srgbClr val="5959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publiclibrary.ca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librarian@mypubliclibrary.ca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0" y="819302"/>
            <a:ext cx="6861658" cy="4089197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defRPr/>
            </a:pPr>
            <a:r>
              <a:rPr lang="en" sz="44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Selwyn Public Library</a:t>
            </a:r>
            <a:br>
              <a:rPr lang="en" sz="44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44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Strategic Plan </a:t>
            </a:r>
            <a:br>
              <a:rPr lang="en" sz="44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44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2021-2025</a:t>
            </a:r>
            <a:br>
              <a:rPr lang="en" sz="44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44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" sz="44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CA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Read, learn, connect, be inspired </a:t>
            </a:r>
            <a:r>
              <a:rPr lang="en-CA" sz="4400" b="1" dirty="0">
                <a:solidFill>
                  <a:schemeClr val="bg1"/>
                </a:solidFill>
              </a:rPr>
              <a:t>  </a:t>
            </a:r>
            <a:r>
              <a:rPr lang="en-CA" sz="4400" b="1" dirty="0"/>
              <a:t> </a:t>
            </a:r>
            <a:br>
              <a:rPr lang="en-CA" sz="4400" b="1" dirty="0"/>
            </a:br>
            <a:endParaRPr sz="4400" b="1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363913"/>
            <a:ext cx="194468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437"/>
            <a:ext cx="2516188" cy="295852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" sz="24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Strategic Direction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 and strengthen the library’s human resources </a:t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(Service Delivery)</a:t>
            </a:r>
            <a:r>
              <a:rPr lang="en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CA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376" y="629443"/>
            <a:ext cx="5372100" cy="388461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" sz="1600" b="1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Strategic Objective 1: 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Ensure that our staffing structure and training supports our current and future system needs.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" sz="1600" dirty="0">
              <a:solidFill>
                <a:srgbClr val="0070C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" sz="1600" b="1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Actions:</a:t>
            </a:r>
          </a:p>
          <a:p>
            <a:pPr marL="215900" indent="-215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Review and assign staff roles and responsibilities to enhance the delivery of excellent customer service</a:t>
            </a:r>
            <a:endParaRPr lang="en-CA" sz="12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215900" indent="-1270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 2" panose="05020102010507070707" pitchFamily="18" charset="2"/>
              <a:buNone/>
              <a:defRPr/>
            </a:pPr>
            <a:endParaRPr lang="en-CA"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Evaluate and ensure the investment of time and resources for staff training and self-directed learning opportunities meet the changing needs of the workplace</a:t>
            </a:r>
            <a:endParaRPr lang="en-CA" sz="12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 2" panose="05020102010507070707" pitchFamily="18" charset="2"/>
              <a:buNone/>
              <a:defRPr/>
            </a:pPr>
            <a:endParaRPr lang="en-CA"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Implement regular staff training sessions for emerging technological needs </a:t>
            </a:r>
            <a:endParaRPr lang="en-CA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0" y="600326"/>
            <a:ext cx="2532062" cy="2933700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4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strengthen the library’s human resources </a:t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(Service Delivery)</a:t>
            </a:r>
            <a:r>
              <a:rPr lang="en" sz="2000" dirty="0">
                <a:solidFill>
                  <a:srgbClr val="7F6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000" dirty="0">
                <a:solidFill>
                  <a:srgbClr val="7F6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000" dirty="0">
                <a:solidFill>
                  <a:srgbClr val="7F6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000" dirty="0">
                <a:solidFill>
                  <a:srgbClr val="7F6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6225" y="292100"/>
            <a:ext cx="5867400" cy="472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r>
              <a:rPr lang="en-CA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2: 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r>
              <a:rPr lang="en-CA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Retain, support, and develop a foundation of strong volunteers.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r>
              <a:rPr lang="en-CA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Actions:</a:t>
            </a: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Evaluate findings from the Trent Volunteer Study and the Volunteer Engagement Workshop to determine which recommendations could be applied to our new volunteer model</a:t>
            </a: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Develop a centralized and comprehensive volunteer recruitment and retention model that addresses both the current and future impacts of COVID-19 and includes volunteer coordination</a:t>
            </a: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Evaluate and refine current volunteer policies to ensure they are in alignment with the new volunteer model </a:t>
            </a: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Develop regular training opportunities for volunteers that focus on advancing knowledge, expertise and health and safety within our library system </a:t>
            </a: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Identify additional opportunities to recognize the hard work and dedication of our volunteer base </a:t>
            </a: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Enhance communication and involvement with new to you store volunteers and the Community Care Coordinator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CA" kern="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0" y="667820"/>
            <a:ext cx="2487613" cy="2778767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4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 and strengthen the library’s human resources </a:t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(Service Delivery)</a:t>
            </a:r>
            <a:r>
              <a:rPr lang="en" sz="2000" dirty="0">
                <a:solidFill>
                  <a:srgbClr val="7F6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000" dirty="0">
                <a:solidFill>
                  <a:srgbClr val="7F6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000" dirty="0">
                <a:solidFill>
                  <a:srgbClr val="7F6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000" dirty="0">
                <a:solidFill>
                  <a:srgbClr val="7F6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9713" y="409575"/>
            <a:ext cx="5676900" cy="42264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r>
              <a:rPr lang="en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3: 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r>
              <a:rPr lang="en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Build Board competencies to optimize good governance.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" kern="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r>
              <a:rPr lang="en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Actions:</a:t>
            </a:r>
            <a:endParaRPr lang="en-CA" b="1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Ensure policies are current and consistent with Ontario Public Library guidelines </a:t>
            </a: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kern="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Digitize public library policies to improve efficiency and availability for public access</a:t>
            </a:r>
            <a:endParaRPr lang="en-CA" kern="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kern="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Develop a Board Code of Conduct 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kern="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Develop a continuity of service policy which clearly details the procedures for the ongoing operation of the Library throughout a major emergency. </a:t>
            </a:r>
            <a:endParaRPr lang="en-CA" kern="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kern="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Review of Board training and succession strategies and consider opportunities for additional ongoing Board education and development</a:t>
            </a:r>
            <a:endParaRPr lang="en-CA" kern="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CA" kern="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0" y="490538"/>
            <a:ext cx="2479675" cy="3308350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4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strengthen the library’s human resources </a:t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(Service Delivery)</a:t>
            </a:r>
            <a:r>
              <a:rPr lang="en" sz="2000" dirty="0">
                <a:solidFill>
                  <a:srgbClr val="7F6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000" dirty="0">
                <a:solidFill>
                  <a:srgbClr val="7F6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000" dirty="0">
                <a:solidFill>
                  <a:srgbClr val="7F6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000" dirty="0">
                <a:solidFill>
                  <a:srgbClr val="7F6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2830513" y="490538"/>
            <a:ext cx="5502275" cy="4594225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4: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Advocate for the Selwyn Public Library through effective communication with the community, Municipal Council, and other governing bodies.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kern="0" dirty="0">
              <a:solidFill>
                <a:srgbClr val="0070C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Proposed Actions:</a:t>
            </a: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Continue to explore and enhance collaborative opportunities with Selwyn Township departments and services</a:t>
            </a: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Identify and build relationships with community organizations that might share common goals in order to increase awareness of the library's role in the community</a:t>
            </a: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Develop a system for sharing stories and testimonials that highlight the essential role that our library plays within the community </a:t>
            </a: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b="1" kern="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											</a:t>
            </a:r>
            <a:endParaRPr sz="1200" b="1" kern="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146050" y="579438"/>
            <a:ext cx="2209800" cy="817562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pPr>
            <a:r>
              <a:rPr lang="en" sz="28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Public Input</a:t>
            </a:r>
            <a:endParaRPr sz="2800" b="1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idx="1"/>
          </p:nvPr>
        </p:nvSpPr>
        <p:spPr>
          <a:xfrm>
            <a:off x="2901950" y="579438"/>
            <a:ext cx="5486400" cy="3908425"/>
          </a:xfr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ingdings 2" panose="05020102010507070707" pitchFamily="18" charset="2"/>
              <a:buNone/>
              <a:defRPr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“They are wonderful, worthwhile programs”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ingdings 2" panose="05020102010507070707" pitchFamily="18" charset="2"/>
              <a:buNone/>
              <a:defRPr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“I would like increased opportunities- would love to learn to knit at the library, more speakers re: gardening at the library”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ingdings 2" panose="05020102010507070707" pitchFamily="18" charset="2"/>
              <a:buNone/>
              <a:defRPr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“I would like to join the book club, but membership is full”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ingdings 2" panose="05020102010507070707" pitchFamily="18" charset="2"/>
              <a:buNone/>
              <a:defRPr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“I think that it is important to bring the message to the public that the library isn’t just a place to sign out a book.”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ingdings 2" panose="05020102010507070707" pitchFamily="18" charset="2"/>
              <a:buNone/>
              <a:defRPr/>
            </a:pPr>
            <a:r>
              <a:rPr lang="en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177800" indent="-50800" fontAlgn="auto">
              <a:lnSpc>
                <a:spcPct val="8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1900"/>
              <a:buFont typeface="Wingdings 2" panose="05020102010507070707" pitchFamily="18" charset="2"/>
              <a:buNone/>
              <a:defRPr/>
            </a:pP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0" y="906481"/>
            <a:ext cx="2406650" cy="2200275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pPr>
            <a:r>
              <a:rPr lang="en" sz="30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Strategic Direction </a:t>
            </a:r>
            <a:r>
              <a:rPr lang="en" sz="30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2</a:t>
            </a:r>
            <a:br>
              <a:rPr lang="en" sz="30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2000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" sz="2000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24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Expand access </a:t>
            </a:r>
            <a:br>
              <a:rPr lang="en" sz="24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24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to programs, services, and collections (Services)</a:t>
            </a:r>
            <a:endParaRPr sz="2400" b="1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idx="1"/>
          </p:nvPr>
        </p:nvSpPr>
        <p:spPr>
          <a:xfrm>
            <a:off x="2874963" y="638175"/>
            <a:ext cx="5640387" cy="4256088"/>
          </a:xfr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0" indent="-3746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Respond to the evolving technology needs of our community.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24130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+mj-lt"/>
              <a:buAutoNum type="arabicPeriod"/>
              <a:defRPr/>
            </a:pP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37465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Provide accessible, innovative and essential programming for all. 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24130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+mj-lt"/>
              <a:buAutoNum type="arabicPeriod"/>
              <a:defRPr/>
            </a:pP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37465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Develop collections that support diverse needs and interests of our community.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24130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+mj-lt"/>
              <a:buAutoNum type="arabicPeriod"/>
              <a:defRPr/>
            </a:pP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374650" fontAlgn="auto"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Expand and explore new methods to measure the impact and usage of the library system.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-3175" y="740685"/>
            <a:ext cx="2449513" cy="2290762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Expand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programs, services, and collections (Services)</a:t>
            </a:r>
            <a:r>
              <a:rPr lang="en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2867025" y="560388"/>
            <a:ext cx="5497513" cy="4340225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1: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Respond to the evolving technology needs of our community.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Actions:	</a:t>
            </a: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Improve internet/wi-fi connectivity at the Ennismore Branch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Increase the base budget funding for technology equipment and electronic resources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Introduce and create access to new and emerging technologies for Library patrons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Continue to expand digital literacy programs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kern="0" dirty="0">
              <a:solidFill>
                <a:schemeClr val="dk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kern="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					</a:t>
            </a:r>
            <a:r>
              <a:rPr lang="en" b="1" kern="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			</a:t>
            </a:r>
            <a:endParaRPr sz="1200" b="1" kern="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0" y="679255"/>
            <a:ext cx="2486025" cy="2840037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Expand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programs, services, and collections (Services)</a:t>
            </a:r>
            <a:r>
              <a:rPr lang="e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5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2743200" y="109538"/>
            <a:ext cx="5940425" cy="5281612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2: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Provide accessible, innovative and essential programming for all.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Actions:</a:t>
            </a: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Identify and develop programs and services based on community feedback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Develop a more innovative and flexible programming strategy for adults and seniors 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Increase the level of involvement of young adults within the library 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Continue to develop innovative virtual programming opportunities for all ages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Explore opportunities to develop programming that 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    builds awareness of social justice issues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kern="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	</a:t>
            </a:r>
            <a:endParaRPr sz="1200" kern="0" dirty="0">
              <a:solidFill>
                <a:schemeClr val="dk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0" y="882062"/>
            <a:ext cx="2487612" cy="2165350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Expand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programs, services, and collections (Services)</a:t>
            </a:r>
            <a:r>
              <a:rPr lang="e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2824163" y="402336"/>
            <a:ext cx="5873750" cy="4528439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3: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Develop collections that support diverse needs and interests of our community.</a:t>
            </a:r>
            <a:endParaRPr lang="en" sz="1600" kern="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Actions:	</a:t>
            </a: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Maintain and strengthen a specialized collection that celebrates local culture and history 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Ensure that collections represent diversity of culture and demographics 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Digitize local history collections and develop effective marketing of these materials 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Ensure a balanced collection of traditional and emerging materials available in multiple formats that supports </a:t>
            </a:r>
            <a:b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</a:b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patron interest, life-long learning and literacy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kern="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				</a:t>
            </a:r>
            <a:r>
              <a:rPr lang="en" b="1" kern="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						</a:t>
            </a:r>
            <a:endParaRPr sz="1200" b="1" kern="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0" y="878138"/>
            <a:ext cx="2471737" cy="2151062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Expand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programs, services, and collections (Services)</a:t>
            </a:r>
            <a:r>
              <a:rPr lang="e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15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2670175" y="569913"/>
            <a:ext cx="57975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4: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Expand and explore new methods to measure the impact and usage of the library system.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1600" kern="0" dirty="0">
              <a:solidFill>
                <a:srgbClr val="0070C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Actions:</a:t>
            </a:r>
            <a:r>
              <a:rPr lang="en" sz="1600" b="1" kern="0" dirty="0">
                <a:solidFill>
                  <a:srgbClr val="0070C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	</a:t>
            </a: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Provide library users with various ways to provide feedback on library programs and services 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Explore additional qualitative ways to measure the use of the library:  Wi-Fi, time spent, program attendance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Measure additional library usage statistics outside of our typical fall survey week 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Record and report on the impact and usage of library services throughout the COVID-19 pandemic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kern="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					</a:t>
            </a:r>
            <a:r>
              <a:rPr lang="en" b="1" kern="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					</a:t>
            </a:r>
            <a:endParaRPr sz="1200" b="1" kern="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97;p15"/>
          <p:cNvSpPr>
            <a:spLocks noGrp="1"/>
          </p:cNvSpPr>
          <p:nvPr>
            <p:ph idx="1"/>
          </p:nvPr>
        </p:nvSpPr>
        <p:spPr bwMode="auto">
          <a:xfrm>
            <a:off x="0" y="563562"/>
            <a:ext cx="2774022" cy="413172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75" rIns="68575" bIns="34275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800"/>
              </a:spcBef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endParaRPr lang="en-US" altLang="en-US" sz="1800" dirty="0">
              <a:solidFill>
                <a:schemeClr val="bg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>
              <a:spcBef>
                <a:spcPts val="800"/>
              </a:spcBef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700" b="1" dirty="0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Julie Dillon, Chair</a:t>
            </a:r>
          </a:p>
          <a:p>
            <a:pPr marL="0" indent="0">
              <a:spcBef>
                <a:spcPts val="800"/>
              </a:spcBef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700" b="1" dirty="0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Kerri Davies, Vice-Chair</a:t>
            </a:r>
          </a:p>
          <a:p>
            <a:pPr marL="0" indent="0">
              <a:spcBef>
                <a:spcPts val="800"/>
              </a:spcBef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700" b="1" dirty="0" err="1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Rosellen</a:t>
            </a:r>
            <a:r>
              <a:rPr lang="en-US" altLang="en-US" sz="1700" b="1" dirty="0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 Hickey</a:t>
            </a:r>
          </a:p>
          <a:p>
            <a:pPr marL="0" indent="0">
              <a:spcBef>
                <a:spcPts val="800"/>
              </a:spcBef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700" b="1" dirty="0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Donna </a:t>
            </a:r>
            <a:r>
              <a:rPr lang="en-US" altLang="en-US" sz="17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Ballantyne, </a:t>
            </a:r>
            <a:r>
              <a:rPr lang="en-US" altLang="en-US" sz="1700" b="1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Councillor</a:t>
            </a:r>
            <a:endParaRPr lang="en-US" altLang="en-US" sz="1700" b="1" dirty="0">
              <a:solidFill>
                <a:schemeClr val="bg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>
              <a:spcBef>
                <a:spcPts val="800"/>
              </a:spcBef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700" b="1" dirty="0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Judy Hyland</a:t>
            </a:r>
          </a:p>
          <a:p>
            <a:pPr marL="0" indent="0">
              <a:spcBef>
                <a:spcPts val="800"/>
              </a:spcBef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700" b="1" dirty="0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Barb Jinkerson</a:t>
            </a:r>
          </a:p>
          <a:p>
            <a:pPr marL="0" indent="0">
              <a:spcBef>
                <a:spcPts val="800"/>
              </a:spcBef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700" b="1" dirty="0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Andy </a:t>
            </a:r>
            <a:r>
              <a:rPr lang="en-US" altLang="en-US" sz="17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Mitchell, Mayor</a:t>
            </a:r>
            <a:endParaRPr lang="en-US" altLang="en-US" sz="1700" b="1" dirty="0">
              <a:solidFill>
                <a:schemeClr val="bg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>
              <a:spcBef>
                <a:spcPts val="800"/>
              </a:spcBef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700" b="1" dirty="0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Anna Thompson</a:t>
            </a:r>
          </a:p>
          <a:p>
            <a:pPr marL="0" indent="0">
              <a:spcBef>
                <a:spcPts val="800"/>
              </a:spcBef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700" b="1" dirty="0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Kathie </a:t>
            </a:r>
            <a:r>
              <a:rPr lang="en-US" altLang="en-US" sz="1700" b="1" dirty="0" err="1">
                <a:solidFill>
                  <a:schemeClr val="bg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Whiteley</a:t>
            </a:r>
            <a:endParaRPr lang="en-US" altLang="en-US" sz="1700" b="1" dirty="0">
              <a:solidFill>
                <a:schemeClr val="bg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>
              <a:spcBef>
                <a:spcPts val="80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endParaRPr lang="en-US" altLang="en-US" sz="110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</p:txBody>
      </p:sp>
      <p:sp>
        <p:nvSpPr>
          <p:cNvPr id="9219" name="Google Shape;98;p15"/>
          <p:cNvSpPr txBox="1">
            <a:spLocks noChangeArrowheads="1"/>
          </p:cNvSpPr>
          <p:nvPr/>
        </p:nvSpPr>
        <p:spPr bwMode="auto">
          <a:xfrm>
            <a:off x="4652963" y="139700"/>
            <a:ext cx="407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 panose="020F0502020204030204" pitchFamily="34" charset="0"/>
              </a:rPr>
              <a:t>Strategic Planning Committee</a:t>
            </a:r>
            <a:endParaRPr lang="en-US" altLang="en-US" sz="2000" b="1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eaLnBrk="1" hangingPunct="1"/>
            <a:endParaRPr lang="en-US" altLang="en-US" dirty="0">
              <a:latin typeface="Helvetica Light" panose="020B0403020202020204" pitchFamily="34" charset="0"/>
              <a:ea typeface="Baskerville" panose="02020502070401020303" pitchFamily="18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9220" name="Google Shape;99;p15"/>
          <p:cNvCxnSpPr>
            <a:cxnSpLocks noChangeShapeType="1"/>
          </p:cNvCxnSpPr>
          <p:nvPr/>
        </p:nvCxnSpPr>
        <p:spPr bwMode="auto">
          <a:xfrm flipH="1">
            <a:off x="4114800" y="231775"/>
            <a:ext cx="28575" cy="4694238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39700" y="139700"/>
            <a:ext cx="37512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000" b="1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Selwyn Public Library Board</a:t>
            </a:r>
          </a:p>
          <a:p>
            <a:pPr eaLnBrk="1" hangingPunct="1"/>
            <a:endParaRPr lang="en-CA" altLang="en-US" sz="20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2963" y="941388"/>
            <a:ext cx="3605212" cy="2068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CA" sz="180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Julie Dillon, Chair</a:t>
            </a:r>
            <a:endParaRPr lang="en-CA" sz="180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CA" sz="180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Kerri Davies, Vice-Chair</a:t>
            </a:r>
            <a:endParaRPr lang="en-CA" sz="180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CA" sz="180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Donna </a:t>
            </a:r>
            <a:r>
              <a:rPr lang="en-CA" sz="1800" dirty="0" smtClean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Ballantyne</a:t>
            </a:r>
            <a:r>
              <a:rPr lang="en-CA" sz="1800" smtClean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, Councillor</a:t>
            </a:r>
            <a:endParaRPr lang="en-CA" sz="180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CA" sz="1800" dirty="0" err="1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Rosellen</a:t>
            </a:r>
            <a:r>
              <a:rPr lang="en-CA" sz="180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 Hickey</a:t>
            </a:r>
            <a:endParaRPr lang="en-CA" sz="180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CA" sz="180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Sarah Hennessey, CEO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CA" kern="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922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0" y="606336"/>
            <a:ext cx="2211387" cy="746125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pPr>
            <a:r>
              <a:rPr lang="en" sz="28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Public Input</a:t>
            </a:r>
            <a:endParaRPr sz="2800" b="1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3011" name="Google Shape;211;p32"/>
          <p:cNvSpPr>
            <a:spLocks noGrp="1"/>
          </p:cNvSpPr>
          <p:nvPr>
            <p:ph idx="1"/>
          </p:nvPr>
        </p:nvSpPr>
        <p:spPr bwMode="auto">
          <a:xfrm>
            <a:off x="2751138" y="417513"/>
            <a:ext cx="6034087" cy="51006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75" rIns="68575" bIns="34275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70000"/>
              </a:lnSpc>
              <a:spcBef>
                <a:spcPct val="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“A go-to place for education and cultural exchange”</a:t>
            </a: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endParaRPr lang="en-US" altLang="en-US"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“The library is a very important part of our community”</a:t>
            </a: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endParaRPr lang="en-US" altLang="en-US"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“A central place for people to meet”</a:t>
            </a: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endParaRPr lang="en-US" altLang="en-US"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“Be barrier-free (physical, cultural, social, economic)”</a:t>
            </a: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endParaRPr lang="en-US" altLang="en-US"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“Engage non-users of the library too, ensuring we represent all groups of the community”</a:t>
            </a: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endParaRPr lang="en-US" altLang="en-US"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“Seasonal visitors to cottages love the library and clean facilities”</a:t>
            </a: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endParaRPr lang="en-US" altLang="en-US"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“Internet connectivity can be spotty”</a:t>
            </a: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endParaRPr lang="en-US" altLang="en-US"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“We need to expand the reading/poetry/big book/meeting </a:t>
            </a:r>
            <a:b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space (Lakefield)”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0" y="943707"/>
            <a:ext cx="2457450" cy="2062162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pPr>
            <a:r>
              <a:rPr lang="en" sz="30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Strategic Direction </a:t>
            </a:r>
            <a:r>
              <a:rPr lang="en" sz="30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3</a:t>
            </a:r>
            <a:br>
              <a:rPr lang="en" sz="30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24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" sz="24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24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Provide versatile, welcoming, and safe spaces (Facilities)  </a:t>
            </a:r>
            <a:endParaRPr sz="2400" b="1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17" name="Google Shape;217;p33"/>
          <p:cNvSpPr txBox="1">
            <a:spLocks noGrp="1"/>
          </p:cNvSpPr>
          <p:nvPr>
            <p:ph idx="1"/>
          </p:nvPr>
        </p:nvSpPr>
        <p:spPr>
          <a:xfrm>
            <a:off x="2801938" y="614363"/>
            <a:ext cx="5713412" cy="4279900"/>
          </a:xfr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0" indent="-3746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Increase availability and appeal of both indoor and outdoor spaces.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24130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+mj-lt"/>
              <a:buAutoNum type="arabicPeriod"/>
              <a:defRPr/>
            </a:pP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37465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Provide welcoming, safe, and accessible physical and virtual environments.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24130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+mj-lt"/>
              <a:buAutoNum type="arabicPeriod"/>
              <a:defRPr/>
            </a:pP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37465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Actively collaborate with the Municipality in the design and expansion of the Lakefield Branch.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24130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+mj-lt"/>
              <a:buAutoNum type="arabicPeriod"/>
              <a:defRPr/>
            </a:pP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37465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Support and implement environmentally sustainable practices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241300" fontAlgn="auto"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Calibri"/>
              <a:buNone/>
              <a:defRPr/>
            </a:pP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0" y="914561"/>
            <a:ext cx="2487612" cy="2297112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versatile, welcoming, and safe spaces </a:t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(Facilities)  </a:t>
            </a:r>
            <a:r>
              <a:rPr lang="en" sz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4" name="Google Shape;224;p34"/>
          <p:cNvSpPr txBox="1"/>
          <p:nvPr/>
        </p:nvSpPr>
        <p:spPr>
          <a:xfrm>
            <a:off x="2757488" y="534010"/>
            <a:ext cx="5984875" cy="460949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1: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Increase availability and appeal of both indoor and outdoor spaces.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1600" kern="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Actions:	</a:t>
            </a: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Evaluate the current utilization of our library spaces, and ensure they are meeting the usage needs within our community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Explore the demand for more gathering and training space, within the context of a review of available space within the community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Evaluate the feasibility of increasing library operating hours, particularly in the Lakefield branch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Improve and refresh current indoor and outdoor library </a:t>
            </a:r>
            <a:b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</a:b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spaces to improve comfort, functionality and safety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kern="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										</a:t>
            </a:r>
            <a:endParaRPr sz="1200" kern="0" dirty="0">
              <a:solidFill>
                <a:schemeClr val="dk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471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0" y="887751"/>
            <a:ext cx="2493962" cy="2193925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versatile, welcoming, and safe spaces </a:t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(Facilities)  </a:t>
            </a:r>
            <a:r>
              <a:rPr lang="en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2751138" y="255588"/>
            <a:ext cx="5716587" cy="4762639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2: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Provide welcoming, safe, and accessible physical and virtual environments.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Actions:	</a:t>
            </a: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Continue to develop an accessibility plan for each library that reduces physical barriers that limit library access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 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Identify and implement measures that prioritize the health and safety of staff, volunteers and our community 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Undertake a Website enhancement which ensures that our website meets AODA accessibility standards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Develop and implement a scent-free policy for the Library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Identify potential cultural and social barriers that impede accessibility and reduce inclusivity within our library </a:t>
            </a:r>
            <a:b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</a:b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system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							</a:t>
            </a:r>
            <a:r>
              <a:rPr lang="en" b="1" kern="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			</a:t>
            </a:r>
            <a:endParaRPr sz="1200" b="1" kern="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491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0" y="949397"/>
            <a:ext cx="2473325" cy="1784350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versatile, welcoming, and safe spaces </a:t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(Facilities)  </a:t>
            </a:r>
            <a:r>
              <a:rPr lang="en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2771775" y="600075"/>
            <a:ext cx="56959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3: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Actively collaborate with the Municipality in the design and expansion of the Lakefield Branch.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1600" kern="0" dirty="0">
              <a:solidFill>
                <a:srgbClr val="0070C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Action:</a:t>
            </a:r>
            <a:r>
              <a:rPr lang="en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	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Continue to explore grant and funding opportunities for future improvement and expansion of the Lakefield branch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kern="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	</a:t>
            </a:r>
            <a:r>
              <a:rPr lang="en" b="1" kern="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									</a:t>
            </a:r>
            <a:endParaRPr sz="1200" b="1" kern="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5120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0" y="893763"/>
            <a:ext cx="2398713" cy="1835150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versatile, welcoming, and safe spaces </a:t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(Facilities)  </a:t>
            </a:r>
            <a:r>
              <a:rPr lang="en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2838450" y="585788"/>
            <a:ext cx="5657850" cy="428625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4: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Support and implement environmentally sustainable practices</a:t>
            </a:r>
            <a:endParaRPr lang="en" sz="1600" kern="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Actions:	</a:t>
            </a: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Explore and implement new operational practices that result in the reduction of energy and waste and are economically viable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Adopt and implement the Township of Selwyn’s Green Events Policy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Ensure environmental sustainability is a consideration in future builds and renovations of library facilities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Improve usage of outdoor library spaces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b="1" kern="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										</a:t>
            </a:r>
            <a:endParaRPr sz="1200" b="1" kern="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532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>
            <a:spLocks noGrp="1"/>
          </p:cNvSpPr>
          <p:nvPr>
            <p:ph type="title"/>
          </p:nvPr>
        </p:nvSpPr>
        <p:spPr>
          <a:xfrm>
            <a:off x="188913" y="585788"/>
            <a:ext cx="2211387" cy="642937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pPr>
            <a:r>
              <a:rPr lang="en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Public Input</a:t>
            </a:r>
            <a:endParaRPr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1" name="Google Shape;251;p38"/>
          <p:cNvSpPr txBox="1">
            <a:spLocks noGrp="1"/>
          </p:cNvSpPr>
          <p:nvPr>
            <p:ph idx="1"/>
          </p:nvPr>
        </p:nvSpPr>
        <p:spPr>
          <a:xfrm>
            <a:off x="2901950" y="647700"/>
            <a:ext cx="5459413" cy="3840163"/>
          </a:xfr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ingdings 2" panose="05020102010507070707" pitchFamily="18" charset="2"/>
              <a:buNone/>
              <a:defRPr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“Further outreach to the small business community and non-profit community”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ingdings 2" panose="05020102010507070707" pitchFamily="18" charset="2"/>
              <a:buNone/>
              <a:defRPr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“Can build on strong connections in the community to understand barriers to access”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ingdings 2" panose="05020102010507070707" pitchFamily="18" charset="2"/>
              <a:buNone/>
              <a:defRPr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“Better broad advertising of events”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ingdings 2" panose="05020102010507070707" pitchFamily="18" charset="2"/>
              <a:buNone/>
              <a:defRPr/>
            </a:pP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177800" indent="-38100" fontAlgn="auto"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Wingdings 2" panose="05020102010507070707" pitchFamily="18" charset="2"/>
              <a:buNone/>
              <a:defRPr/>
            </a:pP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53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>
            <a:spLocks noGrp="1"/>
          </p:cNvSpPr>
          <p:nvPr>
            <p:ph type="title"/>
          </p:nvPr>
        </p:nvSpPr>
        <p:spPr>
          <a:xfrm>
            <a:off x="0" y="1218861"/>
            <a:ext cx="2384425" cy="2553398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pPr>
            <a:r>
              <a:rPr lang="en" sz="30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Strategic Direction </a:t>
            </a:r>
            <a:r>
              <a:rPr lang="en" sz="30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4</a:t>
            </a:r>
            <a:br>
              <a:rPr lang="en" sz="30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24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" sz="24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24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Engage the community in developing and promoting resources and partnership opportunities (Community)</a:t>
            </a:r>
            <a:endParaRPr sz="2400" b="1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57" name="Google Shape;257;p39"/>
          <p:cNvSpPr txBox="1">
            <a:spLocks noGrp="1"/>
          </p:cNvSpPr>
          <p:nvPr>
            <p:ph idx="1"/>
          </p:nvPr>
        </p:nvSpPr>
        <p:spPr>
          <a:xfrm>
            <a:off x="2824163" y="592138"/>
            <a:ext cx="5691187" cy="4302125"/>
          </a:xfr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0" indent="-3746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Revitalize and implement a robust marketing and communications strategy to promote Selwyn Public Library.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482600" indent="-34290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+mj-lt"/>
              <a:buAutoNum type="arabicPeriod"/>
              <a:defRPr/>
            </a:pP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37465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Identify and engage in new partnership and fundraising opportunities.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482600" indent="-34290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+mj-lt"/>
              <a:buAutoNum type="arabicPeriod"/>
              <a:defRPr/>
            </a:pP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37465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Respond to the Truth and Reconciliation Commission's Calls to Action.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482600" indent="-34290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+mj-lt"/>
              <a:buAutoNum type="arabicPeriod"/>
              <a:defRPr/>
            </a:pP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374650" fontAlgn="auto">
              <a:lnSpc>
                <a:spcPct val="8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Enrich and expand the reach of the library into the community</a:t>
            </a:r>
            <a:r>
              <a:rPr lang="en" sz="1600" dirty="0">
                <a:solidFill>
                  <a:srgbClr val="A4B4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sz="1600" dirty="0">
              <a:solidFill>
                <a:srgbClr val="A4B4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73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0" y="1326188"/>
            <a:ext cx="2465387" cy="2399716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Engage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community in developing and promoting resources and partnership opportunities (Community)</a:t>
            </a:r>
            <a: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2846388" y="555625"/>
            <a:ext cx="5621337" cy="4352925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1: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Revitalize and implement a robust marketing and communications strategy to promote Selwyn Public Library.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Actions:	</a:t>
            </a: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Identify new opportunities and methods to communicate with non-users of our Library system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Introduce mailed paper communication to patrons without virtual access and to those who are homebound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Provide accessible and inclusive communications to raise awareness of our programs and services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kern="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							</a:t>
            </a:r>
            <a:r>
              <a:rPr lang="en" b="1" kern="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			</a:t>
            </a:r>
            <a:endParaRPr sz="1200" b="1" kern="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593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title"/>
          </p:nvPr>
        </p:nvSpPr>
        <p:spPr>
          <a:xfrm>
            <a:off x="4763" y="1401058"/>
            <a:ext cx="2435225" cy="2420759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Engage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community in developing and promoting resources and partnership opportunities (Community)</a:t>
            </a:r>
            <a: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1" name="Google Shape;271;p41"/>
          <p:cNvSpPr txBox="1"/>
          <p:nvPr/>
        </p:nvSpPr>
        <p:spPr>
          <a:xfrm>
            <a:off x="2757488" y="585788"/>
            <a:ext cx="5710237" cy="40513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2: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Identify and engage in new partnership and fundraising opportunities.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Actions:	</a:t>
            </a: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Collaboratively design and deliver programs and services with community groups and organizations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Explore new and innovative fundraising opportunities (live music, wine tasting, art shows)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Develop and implement an online donations strategy 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Explore opportunities to expand our brand awareness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kern="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								</a:t>
            </a:r>
            <a:r>
              <a:rPr lang="en" b="1" kern="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		</a:t>
            </a:r>
            <a:endParaRPr sz="1200" b="1" kern="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614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04;p16"/>
          <p:cNvSpPr>
            <a:spLocks noGrp="1"/>
          </p:cNvSpPr>
          <p:nvPr>
            <p:ph idx="1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75" rIns="68575" bIns="34275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ts val="1900"/>
              <a:buFont typeface="Wingdings 2" panose="05020102010507070707" pitchFamily="18" charset="2"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In 2019-2020, the Selwyn Public Library Board (SPL) undertook a Strategic Planning process. This consisted of consultation with the  Southern Ontario Library Service (SOLS), a collaborative workshop that consulted with staff and Board members, and a community survey. </a:t>
            </a:r>
          </a:p>
          <a:p>
            <a:pPr marL="0" inden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ts val="1900"/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Using the information gathered from these activities, the Strategic Planning Sub-Committee developed  a Strategic Plan to guide the Library’s activities over the next 5 years. This plan was endorsed by the SPL Board in September 2020. </a:t>
            </a:r>
          </a:p>
          <a:p>
            <a:pPr marL="0" indent="0">
              <a:lnSpc>
                <a:spcPct val="80000"/>
              </a:lnSpc>
              <a:spcBef>
                <a:spcPts val="800"/>
              </a:spcBef>
              <a:spcAft>
                <a:spcPts val="1600"/>
              </a:spcAft>
              <a:buClr>
                <a:srgbClr val="000000"/>
              </a:buClr>
              <a:buSzPts val="1900"/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-US" altLang="en-US" sz="1600" dirty="0"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endParaRPr lang="en-US" altLang="en-US" sz="160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842" y="647700"/>
            <a:ext cx="2326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Background Information </a:t>
            </a:r>
            <a:endParaRPr lang="en-CA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0" y="1385496"/>
            <a:ext cx="2436812" cy="2369832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Engage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community in developing and promoting resources and partnership opportunities (Community)</a:t>
            </a:r>
            <a: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8" name="Google Shape;278;p42"/>
          <p:cNvSpPr txBox="1"/>
          <p:nvPr/>
        </p:nvSpPr>
        <p:spPr>
          <a:xfrm>
            <a:off x="2779713" y="322263"/>
            <a:ext cx="5962650" cy="4821237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3: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Respond to the Truth and Reconciliation Commission's Calls to Action.</a:t>
            </a:r>
            <a:endParaRPr lang="en" kern="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kern="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Actions:</a:t>
            </a:r>
            <a:r>
              <a:rPr lang="en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	</a:t>
            </a: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Develop a position statement that reflects Selwyn Public Library’s response to the Truth and Reconciliation Commission’s Calls to Action</a:t>
            </a: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In collaboration with Indigenous communities, develop programs and services to support, educate, and inform</a:t>
            </a: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Provide inclusive spaces and resources to promote sharing of information, ideas, culture, and stories</a:t>
            </a: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Develop and maintain literature and history written by and about Indigenous peoples</a:t>
            </a: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Incorporate land acknowledgments at Board meetings</a:t>
            </a: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Provide staff, volunteer, and Board education and training to support the Calls to Action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kern="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		</a:t>
            </a:r>
            <a:r>
              <a:rPr lang="en" b="1" kern="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								</a:t>
            </a:r>
            <a:endParaRPr sz="1200" b="1" kern="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title"/>
          </p:nvPr>
        </p:nvSpPr>
        <p:spPr>
          <a:xfrm>
            <a:off x="0" y="1266031"/>
            <a:ext cx="2451100" cy="2611437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  <a:defRPr/>
            </a:pP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Direction: </a:t>
            </a: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Engage </a:t>
            </a:r>
            <a:r>
              <a:rPr lang="en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community in developing and promoting resources and partnership opportunities (Community)</a:t>
            </a:r>
            <a: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5" name="Google Shape;285;p43"/>
          <p:cNvSpPr txBox="1"/>
          <p:nvPr/>
        </p:nvSpPr>
        <p:spPr>
          <a:xfrm>
            <a:off x="2787650" y="600075"/>
            <a:ext cx="5680075" cy="4754563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Strategic Objective 4: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kern="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Arial"/>
              </a:rPr>
              <a:t>Enrich and expand the reach of the library into the community.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600" b="1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Actions:	</a:t>
            </a:r>
          </a:p>
          <a:p>
            <a:pPr marL="215900" indent="-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Increase programming and services to the community outside of the library branches: pop-up library and story walks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Expand the use of existing and potential outreach  spaces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Continue to develop and offer innovative programming and outreach opportunities to local schools and daycares</a:t>
            </a: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Arial"/>
            </a:endParaRPr>
          </a:p>
          <a:p>
            <a:pPr marL="215900" indent="-127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lang="en-CA" sz="1600" kern="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15900" indent="-215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pPr>
            <a:r>
              <a:rPr lang="en-CA" sz="1600" kern="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Increase the number of active library card holders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kern="0" dirty="0">
                <a:solidFill>
                  <a:schemeClr val="dk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/>
              </a:rPr>
              <a:t>								</a:t>
            </a:r>
            <a:r>
              <a:rPr lang="en" b="1" kern="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		</a:t>
            </a:r>
            <a:endParaRPr sz="1200" b="1" kern="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5540" name="Google Shape;286;p43"/>
          <p:cNvSpPr>
            <a:spLocks noChangeArrowheads="1"/>
          </p:cNvSpPr>
          <p:nvPr/>
        </p:nvSpPr>
        <p:spPr bwMode="auto">
          <a:xfrm>
            <a:off x="4483100" y="2433638"/>
            <a:ext cx="17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en-US" altLang="en-US" sz="1100" dirty="0">
              <a:latin typeface="Helvetica Light" panose="020B0403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655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>
            <a:spLocks noGrp="1"/>
          </p:cNvSpPr>
          <p:nvPr>
            <p:ph type="title"/>
          </p:nvPr>
        </p:nvSpPr>
        <p:spPr>
          <a:xfrm>
            <a:off x="0" y="1068994"/>
            <a:ext cx="2211387" cy="1212850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pPr>
            <a:r>
              <a:rPr lang="en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Linking to </a:t>
            </a:r>
            <a:br>
              <a:rPr lang="en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Selwyn Township Strategic Plan</a:t>
            </a:r>
            <a:r>
              <a:rPr lang="e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2" name="Google Shape;292;p44"/>
          <p:cNvSpPr txBox="1">
            <a:spLocks noGrp="1"/>
          </p:cNvSpPr>
          <p:nvPr>
            <p:ph idx="1"/>
          </p:nvPr>
        </p:nvSpPr>
        <p:spPr>
          <a:xfrm>
            <a:off x="2901950" y="373063"/>
            <a:ext cx="5486400" cy="4718050"/>
          </a:xfr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 2" panose="05020102010507070707" pitchFamily="18" charset="2"/>
              <a:buNone/>
              <a:defRPr/>
            </a:pPr>
            <a:r>
              <a:rPr lang="en" sz="1600" b="1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Selwyn Township Goals:</a:t>
            </a:r>
            <a:endParaRPr sz="1600" b="1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137160" indent="-13716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Foster a healthy, </a:t>
            </a:r>
            <a:r>
              <a:rPr lang="en" sz="1600" b="1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engaged</a:t>
            </a: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 &amp; </a:t>
            </a:r>
            <a:r>
              <a:rPr lang="en" sz="1600" b="1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connected</a:t>
            </a:r>
            <a:r>
              <a:rPr lang="en" sz="1600" dirty="0">
                <a:solidFill>
                  <a:srgbClr val="0070C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 </a:t>
            </a: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community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137160" indent="-13716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Achieve excellence in </a:t>
            </a:r>
            <a:r>
              <a:rPr lang="en" sz="1600" b="1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governance &amp; service delivery</a:t>
            </a:r>
            <a:endParaRPr sz="1600" b="1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137160" indent="-13716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Support a sustainable, balanced and investment-ready community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137160" indent="-13716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Cultivate </a:t>
            </a:r>
            <a:r>
              <a:rPr lang="en" sz="1600" b="1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partnerships</a:t>
            </a: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 &amp; promote collaboration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7350" indent="-28575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  <a:defRPr/>
            </a:pP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 2" panose="05020102010507070707" pitchFamily="18" charset="2"/>
              <a:buNone/>
              <a:defRPr/>
            </a:pPr>
            <a:r>
              <a:rPr lang="en" sz="1600" b="1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Selwyn Public Library Strategic Directions:</a:t>
            </a:r>
            <a:endParaRPr sz="1600" b="1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137160" indent="-13716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Develop and </a:t>
            </a:r>
            <a:r>
              <a:rPr lang="en" sz="1600" b="1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strengthen the library’s human resources</a:t>
            </a: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.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137160" indent="-13716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n" sz="1600" b="1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Expand access </a:t>
            </a: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to programs, services, and collections.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137160" indent="-13716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Provide versatile, welcoming, and safe spaces.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137160" indent="-13716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n" sz="1600" b="1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Engage</a:t>
            </a: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 the community in developing and promoting resources and </a:t>
            </a:r>
            <a:r>
              <a:rPr lang="en" sz="1600" b="1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partnership</a:t>
            </a:r>
            <a:r>
              <a:rPr lang="en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 opportunities</a:t>
            </a:r>
            <a:endParaRPr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177800" indent="-76200" fontAlgn="auto">
              <a:lnSpc>
                <a:spcPct val="7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Wingdings 2" panose="05020102010507070707" pitchFamily="18" charset="2"/>
              <a:buNone/>
              <a:defRPr/>
            </a:pPr>
            <a:endParaRPr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75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>
            <a:spLocks noGrp="1"/>
          </p:cNvSpPr>
          <p:nvPr>
            <p:ph type="title"/>
          </p:nvPr>
        </p:nvSpPr>
        <p:spPr>
          <a:xfrm>
            <a:off x="0" y="825001"/>
            <a:ext cx="2568575" cy="1176337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pPr>
            <a:r>
              <a:rPr lang="en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Selwyn </a:t>
            </a:r>
            <a:r>
              <a:rPr lang="en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Public Library </a:t>
            </a:r>
            <a:endParaRPr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9635" name="Google Shape;298;p45"/>
          <p:cNvSpPr>
            <a:spLocks noGrp="1"/>
          </p:cNvSpPr>
          <p:nvPr>
            <p:ph idx="1"/>
          </p:nvPr>
        </p:nvSpPr>
        <p:spPr bwMode="auto">
          <a:xfrm>
            <a:off x="2838450" y="527050"/>
            <a:ext cx="5676900" cy="46164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75" rIns="68575" bIns="34275" numCol="1" anchor="t" anchorCtr="0" compatLnSpc="1">
            <a:prstTxWarp prst="textNoShape">
              <a:avLst/>
            </a:prstTxWarp>
          </a:bodyPr>
          <a:lstStyle/>
          <a:p>
            <a:pPr marL="6350" indent="0"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Bridgenorth Library</a:t>
            </a: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836 Charles St., Bridgenorth </a:t>
            </a:r>
            <a:b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705 292-5065</a:t>
            </a:r>
          </a:p>
          <a:p>
            <a:pPr marL="6350" indent="0"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Ennismore Library</a:t>
            </a: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551 Ennis Rd., Ennismore</a:t>
            </a:r>
            <a:b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705 292-8022</a:t>
            </a:r>
          </a:p>
          <a:p>
            <a:pPr marL="6350" indent="0"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Lakefield Library</a:t>
            </a: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8 Queen St., Lakefield</a:t>
            </a:r>
            <a:b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705 652-8623</a:t>
            </a:r>
          </a:p>
          <a:p>
            <a:pPr marL="6350" indent="0"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hlinkClick r:id="rId3"/>
              </a:rPr>
              <a:t>www.MyPublicLibrary.ca</a:t>
            </a:r>
            <a:endParaRPr lang="en-US" altLang="en-US"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6350" indent="0"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hlinkClick r:id="rId4"/>
              </a:rPr>
              <a:t>librarian@mypubliclibrary.ca</a:t>
            </a:r>
            <a:endParaRPr lang="en-US" altLang="en-US"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6350" indent="0"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Facebook: @</a:t>
            </a:r>
            <a:r>
              <a:rPr lang="en-US" altLang="en-US" sz="1600" dirty="0" err="1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SelwynPublicLibrary</a:t>
            </a:r>
            <a:endParaRPr lang="en-US" altLang="en-US" sz="16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6350" indent="0"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Twitter: @</a:t>
            </a:r>
            <a:r>
              <a:rPr lang="en-US" altLang="en-US" sz="1600" dirty="0" err="1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SelwynLibrary</a:t>
            </a:r>
            <a:endParaRPr lang="en-US" altLang="en-US" sz="1100" dirty="0"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</p:txBody>
      </p:sp>
      <p:pic>
        <p:nvPicPr>
          <p:cNvPr id="6963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1562"/>
            <a:ext cx="6868973" cy="1875540"/>
          </a:xfrm>
        </p:spPr>
        <p:txBody>
          <a:bodyPr>
            <a:normAutofit lnSpcReduction="10000"/>
          </a:bodyPr>
          <a:lstStyle/>
          <a:p>
            <a:pPr algn="ctr"/>
            <a:r>
              <a:rPr lang="en" sz="44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Selwyn Public Library</a:t>
            </a:r>
            <a:r>
              <a:rPr lang="en" sz="40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" sz="40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40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" sz="40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CA" sz="2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</a:t>
            </a:r>
            <a:r>
              <a:rPr lang="en-CA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learn, connect, be inspired</a:t>
            </a:r>
            <a:r>
              <a:rPr lang="en-CA" sz="3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n-CA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CA" sz="1800" dirty="0">
                <a:solidFill>
                  <a:schemeClr val="bg1"/>
                </a:solidFill>
              </a:rPr>
              <a:t> </a:t>
            </a:r>
            <a:r>
              <a:rPr lang="en-CA" sz="1800" dirty="0"/>
              <a:t> </a:t>
            </a:r>
            <a:br>
              <a:rPr lang="en-CA" sz="1800" dirty="0"/>
            </a:b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323" y="3397101"/>
            <a:ext cx="1944793" cy="1085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3859" y="3897508"/>
            <a:ext cx="1967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CA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146050" y="585788"/>
            <a:ext cx="2297113" cy="1360487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pPr>
            <a:r>
              <a:rPr lang="en" sz="28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Important themes that emerged </a:t>
            </a:r>
            <a:endParaRPr sz="2800" b="1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3315" name="Google Shape;110;p17"/>
          <p:cNvSpPr>
            <a:spLocks noGrp="1"/>
          </p:cNvSpPr>
          <p:nvPr>
            <p:ph idx="1"/>
          </p:nvPr>
        </p:nvSpPr>
        <p:spPr bwMode="auto">
          <a:xfrm>
            <a:off x="2901950" y="647700"/>
            <a:ext cx="5486400" cy="4064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75" rIns="68575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349250" indent="-342900">
              <a:lnSpc>
                <a:spcPct val="70000"/>
              </a:lnSpc>
              <a:spcBef>
                <a:spcPct val="0"/>
              </a:spcBef>
              <a:buClr>
                <a:srgbClr val="000000"/>
              </a:buClr>
              <a:buSzPts val="1900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Ensure that we plan and design with a focus on people (place-making)</a:t>
            </a:r>
          </a:p>
          <a:p>
            <a:pPr marL="349250" indent="-34290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900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Libraries are community hubs</a:t>
            </a:r>
          </a:p>
          <a:p>
            <a:pPr marL="349250" indent="-34290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900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Welcoming spaces (Indoor and outdoor) attract patrons and strengthen social bonds and community health</a:t>
            </a:r>
          </a:p>
          <a:p>
            <a:pPr marL="349250" indent="-34290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900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Libraries foster civic health through collaboration and alignment of goals with the community</a:t>
            </a:r>
          </a:p>
          <a:p>
            <a:pPr marL="349250" indent="-34290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900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Libraries cultivate opportunities for personal and community development</a:t>
            </a:r>
          </a:p>
          <a:p>
            <a:pPr marL="349250" indent="-34290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ts val="1900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Libraries must offer inclusive and equitable access to services and resources</a:t>
            </a:r>
          </a:p>
          <a:p>
            <a:pPr marL="349250" indent="-342900">
              <a:lnSpc>
                <a:spcPct val="70000"/>
              </a:lnSpc>
              <a:spcBef>
                <a:spcPts val="800"/>
              </a:spcBef>
              <a:spcAft>
                <a:spcPts val="1600"/>
              </a:spcAft>
              <a:buClr>
                <a:srgbClr val="000000"/>
              </a:buClr>
              <a:buSzPts val="1900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Libraries should model public stewardship and environmental responsibility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83669" y="482885"/>
            <a:ext cx="2327275" cy="2578813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defRPr/>
            </a:pPr>
            <a:r>
              <a:rPr lang="en" sz="2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Our </a:t>
            </a:r>
            <a:r>
              <a:rPr lang="en" sz="28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mission</a:t>
            </a:r>
            <a:br>
              <a:rPr lang="en" sz="28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28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" sz="28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28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" sz="28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28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" sz="28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CA" sz="28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Our Vision</a:t>
            </a:r>
            <a:endParaRPr sz="2800" b="1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5363" name="Google Shape;119;p18"/>
          <p:cNvSpPr>
            <a:spLocks noChangeArrowheads="1"/>
          </p:cNvSpPr>
          <p:nvPr/>
        </p:nvSpPr>
        <p:spPr bwMode="auto">
          <a:xfrm>
            <a:off x="2714625" y="592138"/>
            <a:ext cx="5330825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8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Selwyn Public Library empowers the community to read, learn, connect, and be inspired. </a:t>
            </a:r>
          </a:p>
          <a:p>
            <a:pPr eaLnBrk="1" hangingPunct="1"/>
            <a:endParaRPr lang="en-CA" altLang="en-US" sz="18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eaLnBrk="1" hangingPunct="1"/>
            <a:endParaRPr lang="en-CA" altLang="en-US" sz="18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eaLnBrk="1" hangingPunct="1"/>
            <a:endParaRPr lang="en-CA" altLang="en-US" sz="18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eaLnBrk="1" hangingPunct="1"/>
            <a:endParaRPr lang="en-US" altLang="en-US" sz="18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 panose="020F0502020204030204" pitchFamily="34" charset="0"/>
            </a:endParaRPr>
          </a:p>
          <a:p>
            <a:pPr eaLnBrk="1" hangingPunct="1"/>
            <a:r>
              <a:rPr lang="en-US" altLang="en-US" sz="18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  <a:sym typeface="Calibri" panose="020F0502020204030204" pitchFamily="34" charset="0"/>
              </a:rPr>
              <a:t>Selwyn Public Library is a welcoming and inclusive place fostering a love of reading and life-long learning through access to resources and programs, while building social connections and community identity</a:t>
            </a:r>
            <a:r>
              <a:rPr lang="en-US" altLang="en-U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rPr>
              <a:t>.</a:t>
            </a:r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131763" y="593725"/>
            <a:ext cx="2209800" cy="657225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pPr>
            <a:r>
              <a:rPr lang="en" sz="28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Our Values</a:t>
            </a:r>
            <a:endParaRPr sz="2800" b="1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7411" name="Google Shape;125;p19"/>
          <p:cNvSpPr>
            <a:spLocks noGrp="1"/>
          </p:cNvSpPr>
          <p:nvPr>
            <p:ph idx="1"/>
          </p:nvPr>
        </p:nvSpPr>
        <p:spPr bwMode="auto">
          <a:xfrm>
            <a:off x="2901950" y="593725"/>
            <a:ext cx="5486400" cy="38941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75" rIns="68575" bIns="34275" numCol="1" anchor="t" anchorCtr="0" compatLnSpc="1">
            <a:prstTxWarp prst="textNoShape">
              <a:avLst/>
            </a:prstTxWarp>
            <a:normAutofit/>
          </a:bodyPr>
          <a:lstStyle/>
          <a:p>
            <a:pPr marL="177800" indent="-171450">
              <a:spcBef>
                <a:spcPct val="0"/>
              </a:spcBef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Our people including patrons, volunteers, and staff</a:t>
            </a:r>
          </a:p>
          <a:p>
            <a:pPr marL="177800" indent="-171450">
              <a:spcBef>
                <a:spcPts val="800"/>
              </a:spcBef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Service Excellence</a:t>
            </a:r>
          </a:p>
          <a:p>
            <a:pPr marL="177800" indent="-171450">
              <a:spcBef>
                <a:spcPts val="800"/>
              </a:spcBef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Inclusive and Equitable access</a:t>
            </a:r>
          </a:p>
          <a:p>
            <a:pPr marL="177800" indent="-171450">
              <a:spcBef>
                <a:spcPts val="800"/>
              </a:spcBef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Public Stewardship including fiscal, ethical and environmental responsibility</a:t>
            </a:r>
          </a:p>
          <a:p>
            <a:pPr marL="177800" indent="-171450">
              <a:spcBef>
                <a:spcPts val="800"/>
              </a:spcBef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Intellectual Freedom of thought, belief, and expression</a:t>
            </a:r>
          </a:p>
          <a:p>
            <a:pPr marL="177800" indent="-171450">
              <a:spcBef>
                <a:spcPts val="800"/>
              </a:spcBef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Community well-being and social connections</a:t>
            </a:r>
          </a:p>
          <a:p>
            <a:pPr marL="177800" indent="-171450">
              <a:spcBef>
                <a:spcPts val="80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Innovation and a focus on the future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42964"/>
            <a:ext cx="2400300" cy="1201594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Strategic </a:t>
            </a:r>
            <a:br>
              <a:rPr lang="en-CA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CA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Directions</a:t>
            </a:r>
            <a:endParaRPr lang="en-CA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Tx/>
              <a:buFont typeface="+mj-lt"/>
              <a:buAutoNum type="arabicPeriod"/>
            </a:pPr>
            <a:r>
              <a:rPr lang="en-CA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 </a:t>
            </a:r>
            <a:r>
              <a:rPr lang="en-CA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strengthen the library's human resources (</a:t>
            </a:r>
            <a:r>
              <a:rPr lang="en-CA" sz="1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Service </a:t>
            </a:r>
            <a:r>
              <a:rPr lang="en-CA" sz="1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Delivery</a:t>
            </a:r>
            <a:r>
              <a:rPr lang="en-CA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CA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Expand </a:t>
            </a:r>
            <a:r>
              <a:rPr lang="en-CA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programs, services and collections (</a:t>
            </a:r>
            <a:r>
              <a:rPr lang="en-CA" sz="1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Services)</a:t>
            </a:r>
            <a:endParaRPr lang="en-CA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en-CA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 </a:t>
            </a:r>
            <a:r>
              <a:rPr lang="en-CA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versatile, welcoming and safe spaces. (</a:t>
            </a:r>
            <a:r>
              <a:rPr lang="en-CA" sz="1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Facilities)</a:t>
            </a:r>
            <a:endParaRPr lang="en-CA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en-CA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Engage </a:t>
            </a:r>
            <a:r>
              <a:rPr lang="en-CA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community in developing and promoting resources and partnership opportunities. </a:t>
            </a:r>
            <a:r>
              <a:rPr lang="en-CA" sz="1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(Community)</a:t>
            </a:r>
            <a:endParaRPr lang="en-CA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960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138113" y="571500"/>
            <a:ext cx="2211387" cy="847725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pPr>
            <a:r>
              <a:rPr lang="en" sz="28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Public Input</a:t>
            </a:r>
            <a:endParaRPr sz="2800" b="1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idx="1"/>
          </p:nvPr>
        </p:nvSpPr>
        <p:spPr>
          <a:xfrm>
            <a:off x="2901950" y="571500"/>
            <a:ext cx="5486400" cy="3916363"/>
          </a:xfr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ingdings 2" panose="05020102010507070707" pitchFamily="18" charset="2"/>
              <a:buNone/>
              <a:defRPr/>
            </a:pPr>
            <a:r>
              <a:rPr lang="en" sz="18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“Our volunteers are a positive force and an essential component of our library!”</a:t>
            </a:r>
            <a:endParaRPr sz="18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ingdings 2" panose="05020102010507070707" pitchFamily="18" charset="2"/>
              <a:buNone/>
              <a:defRPr/>
            </a:pPr>
            <a:r>
              <a:rPr lang="en" sz="18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" sz="18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" sz="18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“We would be an entirely different system without our volunteers!”</a:t>
            </a:r>
            <a:endParaRPr sz="18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ingdings 2" panose="05020102010507070707" pitchFamily="18" charset="2"/>
              <a:buNone/>
              <a:defRPr/>
            </a:pPr>
            <a:r>
              <a:rPr lang="en" sz="18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" sz="18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" sz="18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“Creating a consistent, welcoming environment is contingent not only on our staff but on our volunteer force.”</a:t>
            </a:r>
            <a:endParaRPr sz="18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0" indent="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ingdings 2" panose="05020102010507070707" pitchFamily="18" charset="2"/>
              <a:buNone/>
              <a:defRPr/>
            </a:pPr>
            <a:r>
              <a:rPr lang="en" sz="18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/>
            </a:r>
            <a:br>
              <a:rPr lang="en" sz="18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</a:br>
            <a:r>
              <a:rPr lang="en" sz="1800" dirty="0">
                <a:solidFill>
                  <a:schemeClr val="tx1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“Dedicated, creative, committed staff.”</a:t>
            </a:r>
            <a:endParaRPr sz="18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177800" indent="-3810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ingdings 2" panose="05020102010507070707" pitchFamily="18" charset="2"/>
              <a:buNone/>
              <a:defRPr/>
            </a:pPr>
            <a:endParaRPr sz="11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254000" indent="-114300" fontAlgn="auto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  <a:defRPr/>
            </a:pPr>
            <a:endParaRPr sz="1100" dirty="0">
              <a:solidFill>
                <a:schemeClr val="tx1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  <a:sym typeface="Calibri"/>
            </a:endParaRPr>
          </a:p>
          <a:p>
            <a:pPr marL="177800" indent="-38100" fontAlgn="auto"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Wingdings 2" panose="05020102010507070707" pitchFamily="18" charset="2"/>
              <a:buNone/>
              <a:defRPr/>
            </a:pPr>
            <a:endParaRPr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0" y="718549"/>
            <a:ext cx="2436813" cy="3052763"/>
          </a:xfrm>
        </p:spPr>
        <p:txBody>
          <a:bodyPr spcFirstLastPara="1" wrap="square" lIns="68575" tIns="34275" rIns="68575" bIns="34275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pPr>
            <a:r>
              <a:rPr lang="en" sz="30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Strategic Direction </a:t>
            </a:r>
            <a:r>
              <a:rPr lang="en" sz="30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1</a:t>
            </a:r>
            <a:br>
              <a:rPr lang="en" sz="3000" b="1" dirty="0" smtClean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3000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" sz="3000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" sz="24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Develop and strengthen the library’s human resources                (Service Delivery)</a:t>
            </a:r>
            <a:r>
              <a:rPr lang="en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" sz="21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2100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idx="1"/>
          </p:nvPr>
        </p:nvSpPr>
        <p:spPr>
          <a:xfrm>
            <a:off x="2901950" y="400050"/>
            <a:ext cx="5486400" cy="4537075"/>
          </a:xfr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0" indent="-2540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/>
            </a:pP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81000" indent="-37465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Ensure that our staffing structure and training supports our current and future system needs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584200" indent="-45720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37465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Retain, support, and develop a foundation of strong volunteers.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584200" indent="-45720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37465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Build Board competencies to optimize good governance.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584200" indent="-457200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  <a:defRPr/>
            </a:pPr>
            <a:endParaRPr sz="1600" dirty="0">
              <a:solidFill>
                <a:srgbClr val="002060"/>
              </a:solidFill>
              <a:latin typeface="Calibri Light" panose="020F0302020204030204" pitchFamily="34" charset="0"/>
              <a:ea typeface="Baskerville" panose="02020502070401020303" pitchFamily="18" charset="0"/>
              <a:cs typeface="Calibri Light" panose="020F0302020204030204" pitchFamily="34" charset="0"/>
            </a:endParaRPr>
          </a:p>
          <a:p>
            <a:pPr marL="381000" indent="-374650" fontAlgn="auto">
              <a:lnSpc>
                <a:spcPct val="8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1900"/>
              <a:buFont typeface="Calibri"/>
              <a:buAutoNum type="arabicPeriod"/>
              <a:defRPr/>
            </a:pP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ea typeface="Baskerville" panose="02020502070401020303" pitchFamily="18" charset="0"/>
                <a:cs typeface="Calibri Light" panose="020F0302020204030204" pitchFamily="34" charset="0"/>
              </a:rPr>
              <a:t>Advocate for the Selwyn Public Library through effective communication with the community, Municipal Council, and other governing bodies</a:t>
            </a:r>
            <a:r>
              <a:rPr lang="en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529" r="18787" b="8842"/>
          <a:stretch>
            <a:fillRect/>
          </a:stretch>
        </p:blipFill>
        <p:spPr bwMode="auto">
          <a:xfrm>
            <a:off x="8137525" y="4487863"/>
            <a:ext cx="647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1400</TotalTime>
  <Words>1374</Words>
  <Application>Microsoft Office PowerPoint</Application>
  <PresentationFormat>On-screen Show (16:9)</PresentationFormat>
  <Paragraphs>344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Calibri Light</vt:lpstr>
      <vt:lpstr>Baskerville</vt:lpstr>
      <vt:lpstr>Corbel</vt:lpstr>
      <vt:lpstr>Arial</vt:lpstr>
      <vt:lpstr>Noto Sans Symbols</vt:lpstr>
      <vt:lpstr>Tahoma</vt:lpstr>
      <vt:lpstr>Calibri</vt:lpstr>
      <vt:lpstr>Wingdings 2</vt:lpstr>
      <vt:lpstr>Helvetica Light</vt:lpstr>
      <vt:lpstr>Frame</vt:lpstr>
      <vt:lpstr>Selwyn Public Library Strategic Plan  2021-2025  Read, learn, connect, be inspired     </vt:lpstr>
      <vt:lpstr>PowerPoint Presentation</vt:lpstr>
      <vt:lpstr>PowerPoint Presentation</vt:lpstr>
      <vt:lpstr>Important themes that emerged </vt:lpstr>
      <vt:lpstr>Our mission    Our Vision</vt:lpstr>
      <vt:lpstr>Our Values</vt:lpstr>
      <vt:lpstr>Strategic  Directions</vt:lpstr>
      <vt:lpstr> Public Input</vt:lpstr>
      <vt:lpstr>Strategic Direction 1  Develop and strengthen the library’s human resources                (Service Delivery) </vt:lpstr>
      <vt:lpstr>Strategic Direction:   Develop and strengthen the library’s human resources  (Service Delivery)  </vt:lpstr>
      <vt:lpstr>Strategic Direction:   Develop and strengthen the library’s human resources  (Service Delivery)  </vt:lpstr>
      <vt:lpstr>Strategic Direction:  Develop and strengthen the library’s human resources  (Service Delivery)  </vt:lpstr>
      <vt:lpstr>Strategic Direction:   Develop and strengthen the library’s human resources  (Service Delivery)  </vt:lpstr>
      <vt:lpstr> Public Input</vt:lpstr>
      <vt:lpstr>Strategic Direction 2  Expand access  to programs, services, and collections (Services)</vt:lpstr>
      <vt:lpstr>Strategic Direction:   Expand access to programs, services, and collections (Services)  </vt:lpstr>
      <vt:lpstr>Strategic Direction:   Expand access to programs, services, and collections (Services)   </vt:lpstr>
      <vt:lpstr>Strategic Direction:  Expand access to programs, services, and collections (Services)   </vt:lpstr>
      <vt:lpstr>Strategic Direction:   Expand access to programs, services, and collections (Services)   </vt:lpstr>
      <vt:lpstr>Public Input</vt:lpstr>
      <vt:lpstr>Strategic Direction 3  Provide versatile, welcoming, and safe spaces (Facilities)  </vt:lpstr>
      <vt:lpstr>Strategic Direction:   Provide versatile, welcoming, and safe spaces  (Facilities)      </vt:lpstr>
      <vt:lpstr>Strategic Direction:   Provide versatile, welcoming, and safe spaces  (Facilities)     </vt:lpstr>
      <vt:lpstr>Strategic Direction:   Provide versatile, welcoming, and safe spaces  (Facilities)    </vt:lpstr>
      <vt:lpstr>Strategic Direction:   Provide versatile, welcoming, and safe spaces  (Facilities)    </vt:lpstr>
      <vt:lpstr>Public Input</vt:lpstr>
      <vt:lpstr>Strategic Direction 4  Engage the community in developing and promoting resources and partnership opportunities (Community)</vt:lpstr>
      <vt:lpstr>Strategic Direction:   Engage the community in developing and promoting resources and partnership opportunities (Community)  </vt:lpstr>
      <vt:lpstr>Strategic Direction:   Engage the community in developing and promoting resources and partnership opportunities (Community)  </vt:lpstr>
      <vt:lpstr>Strategic Direction:   Engage the community in developing and promoting resources and partnership opportunities (Community)  </vt:lpstr>
      <vt:lpstr>Strategic Direction:   Engage the community in developing and promoting resources and partnership opportunities (Community)  </vt:lpstr>
      <vt:lpstr>Linking to  Selwyn Township Strategic Plan </vt:lpstr>
      <vt:lpstr>Selwyn Public Library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Selwyn Public Library Strategic Plan 2021-2025</dc:title>
  <dc:creator>Technology &amp;</dc:creator>
  <cp:lastModifiedBy>Library CEO</cp:lastModifiedBy>
  <cp:revision>50</cp:revision>
  <dcterms:modified xsi:type="dcterms:W3CDTF">2020-11-12T21:45:32Z</dcterms:modified>
</cp:coreProperties>
</file>